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Arial Bold" panose="020B0704020202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7ECE7-5D75-07E8-5E94-98DF55ECC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CCD2D6-151D-4253-019E-47B73B1AF7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05432-FA6B-B88F-7B17-636946D435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4748C8-8235-A0FE-F719-1939DB215C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A8F62E0-1C42-0326-6112-491233D2F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3B1D6-A438-240D-1FD0-67DDAF6DF1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96C6D-9C3A-3C86-8374-9693C986FF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8128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380530"/>
            <a:ext cx="9445526" cy="178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000" dirty="0" err="1">
                <a:solidFill>
                  <a:srgbClr val="F2F5FA"/>
                </a:solidFill>
                <a:latin typeface="Arial"/>
                <a:ea typeface="Arial"/>
                <a:cs typeface="Arial"/>
                <a:sym typeface="Arial"/>
              </a:rPr>
              <a:t>Aplikacja</a:t>
            </a:r>
            <a:r>
              <a:rPr lang="en-US" sz="5000" dirty="0">
                <a:solidFill>
                  <a:srgbClr val="F2F5FA"/>
                </a:solidFill>
                <a:latin typeface="Arial"/>
                <a:ea typeface="Arial"/>
                <a:cs typeface="Arial"/>
                <a:sym typeface="Arial"/>
              </a:rPr>
              <a:t> „</a:t>
            </a:r>
            <a:r>
              <a:rPr lang="en-US" sz="5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StudyLodz</a:t>
            </a:r>
            <a:r>
              <a:rPr lang="en-US" sz="5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” </a:t>
            </a:r>
            <a:r>
              <a:rPr lang="en-US" sz="5000" dirty="0">
                <a:solidFill>
                  <a:srgbClr val="F2F5FA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5000" dirty="0" err="1">
                <a:solidFill>
                  <a:srgbClr val="F2F5FA"/>
                </a:solidFill>
                <a:latin typeface="Arial"/>
                <a:ea typeface="Arial"/>
                <a:cs typeface="Arial"/>
                <a:sym typeface="Arial"/>
              </a:rPr>
              <a:t>niezbędnik</a:t>
            </a:r>
            <a:r>
              <a:rPr lang="en-US" sz="5000" dirty="0">
                <a:solidFill>
                  <a:srgbClr val="F2F5F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 dirty="0" err="1">
                <a:solidFill>
                  <a:srgbClr val="F2F5FA"/>
                </a:solidFill>
                <a:latin typeface="Arial"/>
                <a:ea typeface="Arial"/>
                <a:cs typeface="Arial"/>
                <a:sym typeface="Arial"/>
              </a:rPr>
              <a:t>studenta</a:t>
            </a:r>
            <a:endParaRPr lang="en-US" sz="5000" dirty="0">
              <a:solidFill>
                <a:srgbClr val="F2F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6679" y="3948775"/>
            <a:ext cx="8852802" cy="236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7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„</a:t>
            </a:r>
            <a:r>
              <a:rPr lang="en-US" sz="1874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StudyLodz</a:t>
            </a:r>
            <a:r>
              <a:rPr lang="en-US" sz="187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 to nowoczesna aplikacja mobilna stworzona z myślą o wszystkich studentach w Łodzi — zarówno tych miejscowych, jak i przyjezdnych. Jej celem jest ułatwienie codziennego życia akademickiego, integracja środowiska studenckiego oraz pomoc w odnalezieniu się w miejskiej rzeczywistości. Aplikacja stanowi kompleksowe źródło informacji o uczelniach, kierunkach studiów, wydarzeniach kulturalnych, zniżkach, stypendiach i możliwościach rozwoju. Dzięki naszej aplikacji każdy student zyska szybki dostęp do potrzebnych danych i inspiracji do aktywnego spędzania czasu w Łodzi.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679" y="7014150"/>
            <a:ext cx="7208520" cy="99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Autorzy – zespół „NextDevs”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Konrad Malinowski, Szymon Kubiak, Kacper Kuras klasa 3aTP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Zespół Szkół Elektronicznych w Zduńskiej Woli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437764" y="2297314"/>
            <a:ext cx="7360510" cy="5256000"/>
            <a:chOff x="0" y="0"/>
            <a:chExt cx="9814013" cy="7008000"/>
          </a:xfrm>
        </p:grpSpPr>
        <p:sp>
          <p:nvSpPr>
            <p:cNvPr id="10" name="Freeform 10" descr="Obraz zawierający na wolnym powietrzu, chmura, drzewo, śnieg"/>
            <p:cNvSpPr/>
            <p:nvPr/>
          </p:nvSpPr>
          <p:spPr>
            <a:xfrm>
              <a:off x="0" y="0"/>
              <a:ext cx="9814052" cy="7007987"/>
            </a:xfrm>
            <a:custGeom>
              <a:avLst/>
              <a:gdLst/>
              <a:ahLst/>
              <a:cxnLst/>
              <a:rect l="l" t="t" r="r" b="b"/>
              <a:pathLst>
                <a:path w="9814052" h="7007987">
                  <a:moveTo>
                    <a:pt x="0" y="0"/>
                  </a:moveTo>
                  <a:lnTo>
                    <a:pt x="9814052" y="0"/>
                  </a:lnTo>
                  <a:lnTo>
                    <a:pt x="9814052" y="7007987"/>
                  </a:lnTo>
                  <a:lnTo>
                    <a:pt x="0" y="7007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" y="494556"/>
            <a:ext cx="18288000" cy="26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350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Poglądowy fragment – Życie studenckie  (projekt graficzny i kod)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53688" y="1781999"/>
            <a:ext cx="3516313" cy="7329319"/>
            <a:chOff x="0" y="0"/>
            <a:chExt cx="4688417" cy="9772425"/>
          </a:xfrm>
        </p:grpSpPr>
        <p:sp>
          <p:nvSpPr>
            <p:cNvPr id="8" name="Freeform 8" descr="Brak opisu."/>
            <p:cNvSpPr/>
            <p:nvPr/>
          </p:nvSpPr>
          <p:spPr>
            <a:xfrm>
              <a:off x="0" y="0"/>
              <a:ext cx="4688459" cy="9772396"/>
            </a:xfrm>
            <a:custGeom>
              <a:avLst/>
              <a:gdLst/>
              <a:ahLst/>
              <a:cxnLst/>
              <a:rect l="l" t="t" r="r" b="b"/>
              <a:pathLst>
                <a:path w="4688459" h="9772396">
                  <a:moveTo>
                    <a:pt x="0" y="0"/>
                  </a:moveTo>
                  <a:lnTo>
                    <a:pt x="4688459" y="0"/>
                  </a:lnTo>
                  <a:lnTo>
                    <a:pt x="4688459" y="9772396"/>
                  </a:lnTo>
                  <a:lnTo>
                    <a:pt x="0" y="9772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974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276688" y="1781999"/>
            <a:ext cx="3466039" cy="7220364"/>
            <a:chOff x="0" y="0"/>
            <a:chExt cx="4621385" cy="9627152"/>
          </a:xfrm>
        </p:grpSpPr>
        <p:sp>
          <p:nvSpPr>
            <p:cNvPr id="10" name="Freeform 10" descr="Brak opisu."/>
            <p:cNvSpPr/>
            <p:nvPr/>
          </p:nvSpPr>
          <p:spPr>
            <a:xfrm>
              <a:off x="0" y="0"/>
              <a:ext cx="4621403" cy="9627108"/>
            </a:xfrm>
            <a:custGeom>
              <a:avLst/>
              <a:gdLst/>
              <a:ahLst/>
              <a:cxnLst/>
              <a:rect l="l" t="t" r="r" b="b"/>
              <a:pathLst>
                <a:path w="4621403" h="9627108">
                  <a:moveTo>
                    <a:pt x="0" y="0"/>
                  </a:moveTo>
                  <a:lnTo>
                    <a:pt x="4621403" y="0"/>
                  </a:lnTo>
                  <a:lnTo>
                    <a:pt x="4621403" y="9627108"/>
                  </a:lnTo>
                  <a:lnTo>
                    <a:pt x="0" y="9627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034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96002" y="2974500"/>
            <a:ext cx="9256624" cy="4072499"/>
            <a:chOff x="0" y="0"/>
            <a:chExt cx="12342165" cy="5429998"/>
          </a:xfrm>
        </p:grpSpPr>
        <p:sp>
          <p:nvSpPr>
            <p:cNvPr id="12" name="Freeform 12" descr="Obraz zawierający tekst, zrzut ekranu, Czcionka, design  Zawartość wygenerowana przez AI może być niepoprawna."/>
            <p:cNvSpPr/>
            <p:nvPr/>
          </p:nvSpPr>
          <p:spPr>
            <a:xfrm>
              <a:off x="0" y="0"/>
              <a:ext cx="12342114" cy="5430012"/>
            </a:xfrm>
            <a:custGeom>
              <a:avLst/>
              <a:gdLst/>
              <a:ahLst/>
              <a:cxnLst/>
              <a:rect l="l" t="t" r="r" b="b"/>
              <a:pathLst>
                <a:path w="12342114" h="5430012">
                  <a:moveTo>
                    <a:pt x="0" y="0"/>
                  </a:moveTo>
                  <a:lnTo>
                    <a:pt x="12342114" y="0"/>
                  </a:lnTo>
                  <a:lnTo>
                    <a:pt x="12342114" y="5430012"/>
                  </a:lnTo>
                  <a:lnTo>
                    <a:pt x="0" y="5430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" y="494556"/>
            <a:ext cx="18288000" cy="26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350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Poglądowy fragment – Kalkulator kosztów życia (projekt graficzny i kod)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569687" y="1817999"/>
            <a:ext cx="3489312" cy="7238046"/>
            <a:chOff x="0" y="0"/>
            <a:chExt cx="4652417" cy="9650728"/>
          </a:xfrm>
        </p:grpSpPr>
        <p:sp>
          <p:nvSpPr>
            <p:cNvPr id="8" name="Freeform 8" descr="Brak opisu."/>
            <p:cNvSpPr/>
            <p:nvPr/>
          </p:nvSpPr>
          <p:spPr>
            <a:xfrm>
              <a:off x="0" y="0"/>
              <a:ext cx="4652391" cy="9650730"/>
            </a:xfrm>
            <a:custGeom>
              <a:avLst/>
              <a:gdLst/>
              <a:ahLst/>
              <a:cxnLst/>
              <a:rect l="l" t="t" r="r" b="b"/>
              <a:pathLst>
                <a:path w="4652391" h="9650730">
                  <a:moveTo>
                    <a:pt x="0" y="0"/>
                  </a:moveTo>
                  <a:lnTo>
                    <a:pt x="4652391" y="0"/>
                  </a:lnTo>
                  <a:lnTo>
                    <a:pt x="4652391" y="9650730"/>
                  </a:lnTo>
                  <a:lnTo>
                    <a:pt x="0" y="96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477" r="-2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521805" y="1817999"/>
            <a:ext cx="3489313" cy="7238049"/>
            <a:chOff x="0" y="0"/>
            <a:chExt cx="4652417" cy="9650732"/>
          </a:xfrm>
        </p:grpSpPr>
        <p:sp>
          <p:nvSpPr>
            <p:cNvPr id="10" name="Freeform 10" descr="Brak opisu."/>
            <p:cNvSpPr/>
            <p:nvPr/>
          </p:nvSpPr>
          <p:spPr>
            <a:xfrm>
              <a:off x="0" y="0"/>
              <a:ext cx="4652391" cy="9650730"/>
            </a:xfrm>
            <a:custGeom>
              <a:avLst/>
              <a:gdLst/>
              <a:ahLst/>
              <a:cxnLst/>
              <a:rect l="l" t="t" r="r" b="b"/>
              <a:pathLst>
                <a:path w="4652391" h="9650730">
                  <a:moveTo>
                    <a:pt x="0" y="0"/>
                  </a:moveTo>
                  <a:lnTo>
                    <a:pt x="4652391" y="0"/>
                  </a:lnTo>
                  <a:lnTo>
                    <a:pt x="4652391" y="9650730"/>
                  </a:lnTo>
                  <a:lnTo>
                    <a:pt x="0" y="96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477" r="-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4389" y="1689878"/>
            <a:ext cx="6661222" cy="7674219"/>
            <a:chOff x="0" y="0"/>
            <a:chExt cx="8881630" cy="10232292"/>
          </a:xfrm>
        </p:grpSpPr>
        <p:sp>
          <p:nvSpPr>
            <p:cNvPr id="12" name="Freeform 12" descr="Obraz zawierający tekst, zrzut ekranu, wyświetlacz  Zawartość wygenerowana przez AI może być niepoprawna."/>
            <p:cNvSpPr/>
            <p:nvPr/>
          </p:nvSpPr>
          <p:spPr>
            <a:xfrm>
              <a:off x="0" y="0"/>
              <a:ext cx="8881618" cy="10232263"/>
            </a:xfrm>
            <a:custGeom>
              <a:avLst/>
              <a:gdLst/>
              <a:ahLst/>
              <a:cxnLst/>
              <a:rect l="l" t="t" r="r" b="b"/>
              <a:pathLst>
                <a:path w="8881618" h="10232263">
                  <a:moveTo>
                    <a:pt x="0" y="0"/>
                  </a:moveTo>
                  <a:lnTo>
                    <a:pt x="8881618" y="0"/>
                  </a:lnTo>
                  <a:lnTo>
                    <a:pt x="8881618" y="10232263"/>
                  </a:lnTo>
                  <a:lnTo>
                    <a:pt x="0" y="10232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" y="494556"/>
            <a:ext cx="18288000" cy="26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350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Poglądowy fragment – Zniżki (projekt graficzny i kod)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560687" y="1728000"/>
            <a:ext cx="3831312" cy="7965000"/>
            <a:chOff x="0" y="0"/>
            <a:chExt cx="5108417" cy="10620000"/>
          </a:xfrm>
        </p:grpSpPr>
        <p:sp>
          <p:nvSpPr>
            <p:cNvPr id="8" name="Freeform 8" descr="Brak opisu."/>
            <p:cNvSpPr/>
            <p:nvPr/>
          </p:nvSpPr>
          <p:spPr>
            <a:xfrm>
              <a:off x="0" y="0"/>
              <a:ext cx="5108448" cy="10619994"/>
            </a:xfrm>
            <a:custGeom>
              <a:avLst/>
              <a:gdLst/>
              <a:ahLst/>
              <a:cxnLst/>
              <a:rect l="l" t="t" r="r" b="b"/>
              <a:pathLst>
                <a:path w="5108448" h="10619994">
                  <a:moveTo>
                    <a:pt x="0" y="0"/>
                  </a:moveTo>
                  <a:lnTo>
                    <a:pt x="5108448" y="0"/>
                  </a:lnTo>
                  <a:lnTo>
                    <a:pt x="5108448" y="10619994"/>
                  </a:lnTo>
                  <a:lnTo>
                    <a:pt x="0" y="10619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248" r="-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959000" y="1728000"/>
            <a:ext cx="3745076" cy="7803000"/>
            <a:chOff x="0" y="0"/>
            <a:chExt cx="4993435" cy="10404000"/>
          </a:xfrm>
        </p:grpSpPr>
        <p:sp>
          <p:nvSpPr>
            <p:cNvPr id="10" name="Freeform 10" descr="Brak opisu."/>
            <p:cNvSpPr/>
            <p:nvPr/>
          </p:nvSpPr>
          <p:spPr>
            <a:xfrm>
              <a:off x="0" y="0"/>
              <a:ext cx="4993386" cy="10403967"/>
            </a:xfrm>
            <a:custGeom>
              <a:avLst/>
              <a:gdLst/>
              <a:ahLst/>
              <a:cxnLst/>
              <a:rect l="l" t="t" r="r" b="b"/>
              <a:pathLst>
                <a:path w="4993386" h="10403967">
                  <a:moveTo>
                    <a:pt x="0" y="0"/>
                  </a:moveTo>
                  <a:lnTo>
                    <a:pt x="4993386" y="0"/>
                  </a:lnTo>
                  <a:lnTo>
                    <a:pt x="4993386" y="10403967"/>
                  </a:lnTo>
                  <a:lnTo>
                    <a:pt x="0" y="10403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016" r="-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83924" y="2906999"/>
            <a:ext cx="8442194" cy="4816449"/>
            <a:chOff x="0" y="0"/>
            <a:chExt cx="11256258" cy="6421932"/>
          </a:xfrm>
        </p:grpSpPr>
        <p:sp>
          <p:nvSpPr>
            <p:cNvPr id="12" name="Freeform 12" descr="Obraz zawierający tekst, zrzut ekranu, Czcionka, design"/>
            <p:cNvSpPr/>
            <p:nvPr/>
          </p:nvSpPr>
          <p:spPr>
            <a:xfrm>
              <a:off x="0" y="0"/>
              <a:ext cx="11256264" cy="6421882"/>
            </a:xfrm>
            <a:custGeom>
              <a:avLst/>
              <a:gdLst/>
              <a:ahLst/>
              <a:cxnLst/>
              <a:rect l="l" t="t" r="r" b="b"/>
              <a:pathLst>
                <a:path w="11256264" h="6421882">
                  <a:moveTo>
                    <a:pt x="0" y="0"/>
                  </a:moveTo>
                  <a:lnTo>
                    <a:pt x="11256264" y="0"/>
                  </a:lnTo>
                  <a:lnTo>
                    <a:pt x="11256264" y="6421882"/>
                  </a:lnTo>
                  <a:lnTo>
                    <a:pt x="0" y="6421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" y="494556"/>
            <a:ext cx="18288000" cy="26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350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Poglądowy fragment – O Łodzi (1) (projekt graficzny i kod)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317688" y="1683000"/>
            <a:ext cx="3675051" cy="7623341"/>
            <a:chOff x="0" y="0"/>
            <a:chExt cx="4900068" cy="10164455"/>
          </a:xfrm>
        </p:grpSpPr>
        <p:sp>
          <p:nvSpPr>
            <p:cNvPr id="8" name="Freeform 8" descr="Brak opisu."/>
            <p:cNvSpPr/>
            <p:nvPr/>
          </p:nvSpPr>
          <p:spPr>
            <a:xfrm>
              <a:off x="0" y="0"/>
              <a:ext cx="4900041" cy="10164445"/>
            </a:xfrm>
            <a:custGeom>
              <a:avLst/>
              <a:gdLst/>
              <a:ahLst/>
              <a:cxnLst/>
              <a:rect l="l" t="t" r="r" b="b"/>
              <a:pathLst>
                <a:path w="4900041" h="10164445">
                  <a:moveTo>
                    <a:pt x="0" y="0"/>
                  </a:moveTo>
                  <a:lnTo>
                    <a:pt x="4900041" y="0"/>
                  </a:lnTo>
                  <a:lnTo>
                    <a:pt x="4900041" y="10164445"/>
                  </a:lnTo>
                  <a:lnTo>
                    <a:pt x="0" y="10164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477" r="-2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449525" y="1682999"/>
            <a:ext cx="3675051" cy="7623341"/>
            <a:chOff x="0" y="0"/>
            <a:chExt cx="4900068" cy="10164455"/>
          </a:xfrm>
        </p:grpSpPr>
        <p:sp>
          <p:nvSpPr>
            <p:cNvPr id="10" name="Freeform 10" descr="Brak opisu."/>
            <p:cNvSpPr/>
            <p:nvPr/>
          </p:nvSpPr>
          <p:spPr>
            <a:xfrm>
              <a:off x="0" y="0"/>
              <a:ext cx="4900041" cy="10164445"/>
            </a:xfrm>
            <a:custGeom>
              <a:avLst/>
              <a:gdLst/>
              <a:ahLst/>
              <a:cxnLst/>
              <a:rect l="l" t="t" r="r" b="b"/>
              <a:pathLst>
                <a:path w="4900041" h="10164445">
                  <a:moveTo>
                    <a:pt x="0" y="0"/>
                  </a:moveTo>
                  <a:lnTo>
                    <a:pt x="4900041" y="0"/>
                  </a:lnTo>
                  <a:lnTo>
                    <a:pt x="4900041" y="10164445"/>
                  </a:lnTo>
                  <a:lnTo>
                    <a:pt x="0" y="10164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477" r="-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38495" y="1341680"/>
            <a:ext cx="6237026" cy="8286219"/>
            <a:chOff x="0" y="0"/>
            <a:chExt cx="8316035" cy="11048292"/>
          </a:xfrm>
        </p:grpSpPr>
        <p:sp>
          <p:nvSpPr>
            <p:cNvPr id="12" name="Freeform 12" descr="Obraz zawierający tekst, zrzut ekranu  Zawartość wygenerowana przez AI może być niepoprawna."/>
            <p:cNvSpPr/>
            <p:nvPr/>
          </p:nvSpPr>
          <p:spPr>
            <a:xfrm>
              <a:off x="0" y="0"/>
              <a:ext cx="8316087" cy="11048238"/>
            </a:xfrm>
            <a:custGeom>
              <a:avLst/>
              <a:gdLst/>
              <a:ahLst/>
              <a:cxnLst/>
              <a:rect l="l" t="t" r="r" b="b"/>
              <a:pathLst>
                <a:path w="8316087" h="11048238">
                  <a:moveTo>
                    <a:pt x="0" y="0"/>
                  </a:moveTo>
                  <a:lnTo>
                    <a:pt x="8316087" y="0"/>
                  </a:lnTo>
                  <a:lnTo>
                    <a:pt x="8316087" y="11048238"/>
                  </a:lnTo>
                  <a:lnTo>
                    <a:pt x="0" y="11048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" y="494556"/>
            <a:ext cx="18288000" cy="26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350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Poglądowy fragment – O Łodzi (2) (projekt graficzny i kod)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97688" y="1404000"/>
            <a:ext cx="3876313" cy="8055000"/>
            <a:chOff x="0" y="0"/>
            <a:chExt cx="5168417" cy="10740000"/>
          </a:xfrm>
        </p:grpSpPr>
        <p:sp>
          <p:nvSpPr>
            <p:cNvPr id="8" name="Freeform 8" descr="Brak opisu."/>
            <p:cNvSpPr/>
            <p:nvPr/>
          </p:nvSpPr>
          <p:spPr>
            <a:xfrm>
              <a:off x="0" y="0"/>
              <a:ext cx="5168392" cy="10740009"/>
            </a:xfrm>
            <a:custGeom>
              <a:avLst/>
              <a:gdLst/>
              <a:ahLst/>
              <a:cxnLst/>
              <a:rect l="l" t="t" r="r" b="b"/>
              <a:pathLst>
                <a:path w="5168392" h="10740009">
                  <a:moveTo>
                    <a:pt x="0" y="0"/>
                  </a:moveTo>
                  <a:lnTo>
                    <a:pt x="5168392" y="0"/>
                  </a:lnTo>
                  <a:lnTo>
                    <a:pt x="5168392" y="10740009"/>
                  </a:lnTo>
                  <a:lnTo>
                    <a:pt x="0" y="10740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293" r="-2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700687" y="1489500"/>
            <a:ext cx="3837166" cy="7884000"/>
            <a:chOff x="0" y="0"/>
            <a:chExt cx="5116222" cy="10512000"/>
          </a:xfrm>
        </p:grpSpPr>
        <p:sp>
          <p:nvSpPr>
            <p:cNvPr id="10" name="Freeform 10" descr="Brak opisu."/>
            <p:cNvSpPr/>
            <p:nvPr/>
          </p:nvSpPr>
          <p:spPr>
            <a:xfrm>
              <a:off x="0" y="0"/>
              <a:ext cx="5116195" cy="10512044"/>
            </a:xfrm>
            <a:custGeom>
              <a:avLst/>
              <a:gdLst/>
              <a:ahLst/>
              <a:cxnLst/>
              <a:rect l="l" t="t" r="r" b="b"/>
              <a:pathLst>
                <a:path w="5116195" h="10512044">
                  <a:moveTo>
                    <a:pt x="0" y="0"/>
                  </a:moveTo>
                  <a:lnTo>
                    <a:pt x="5116195" y="0"/>
                  </a:lnTo>
                  <a:lnTo>
                    <a:pt x="5116195" y="10512044"/>
                  </a:lnTo>
                  <a:lnTo>
                    <a:pt x="0" y="1051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79" r="-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46779" y="2695729"/>
            <a:ext cx="8697221" cy="5728500"/>
            <a:chOff x="0" y="0"/>
            <a:chExt cx="11596295" cy="7638000"/>
          </a:xfrm>
        </p:grpSpPr>
        <p:sp>
          <p:nvSpPr>
            <p:cNvPr id="12" name="Freeform 12" descr="Obraz zawierający tekst, zrzut ekranu, design"/>
            <p:cNvSpPr/>
            <p:nvPr/>
          </p:nvSpPr>
          <p:spPr>
            <a:xfrm>
              <a:off x="0" y="0"/>
              <a:ext cx="11596243" cy="7638034"/>
            </a:xfrm>
            <a:custGeom>
              <a:avLst/>
              <a:gdLst/>
              <a:ahLst/>
              <a:cxnLst/>
              <a:rect l="l" t="t" r="r" b="b"/>
              <a:pathLst>
                <a:path w="11596243" h="7638034">
                  <a:moveTo>
                    <a:pt x="0" y="0"/>
                  </a:moveTo>
                  <a:lnTo>
                    <a:pt x="11596243" y="0"/>
                  </a:lnTo>
                  <a:lnTo>
                    <a:pt x="11596243" y="7638034"/>
                  </a:lnTo>
                  <a:lnTo>
                    <a:pt x="0" y="7638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0" y="2705100"/>
            <a:ext cx="18288000" cy="12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5"/>
              </a:lnSpc>
            </a:pPr>
            <a:r>
              <a:rPr lang="pl-PL" sz="4000" b="1" dirty="0">
                <a:solidFill>
                  <a:srgbClr val="F2F5FA"/>
                </a:solidFill>
                <a:latin typeface="Arial"/>
                <a:ea typeface="Arial"/>
                <a:cs typeface="Arial"/>
                <a:sym typeface="Arial"/>
              </a:rPr>
              <a:t>Dziękujemy za uwagę!</a:t>
            </a:r>
            <a:endParaRPr lang="en-US" sz="4000" b="1" dirty="0">
              <a:solidFill>
                <a:srgbClr val="F2F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67399" y="4381500"/>
            <a:ext cx="6553201" cy="3457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Podsumowując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nasza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aplikacja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ma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pomóc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uczniom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odkrywaniu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możliwości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jakie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daje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Łódź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pl-PL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pokazać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że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studiowanie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tutaj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inwestycja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pl-PL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224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przyszłość</a:t>
            </a:r>
            <a:r>
              <a:rPr lang="en-US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pl-PL" sz="224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4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4625"/>
              </a:lnSpc>
            </a:pPr>
            <a:endParaRPr lang="en-US" sz="2249" b="1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18602" y="1923071"/>
            <a:ext cx="7647296" cy="3510934"/>
            <a:chOff x="0" y="0"/>
            <a:chExt cx="10196395" cy="4681245"/>
          </a:xfrm>
        </p:grpSpPr>
        <p:sp>
          <p:nvSpPr>
            <p:cNvPr id="7" name="Freeform 7"/>
            <p:cNvSpPr/>
            <p:nvPr/>
          </p:nvSpPr>
          <p:spPr>
            <a:xfrm>
              <a:off x="19050" y="19050"/>
              <a:ext cx="10158349" cy="4643120"/>
            </a:xfrm>
            <a:custGeom>
              <a:avLst/>
              <a:gdLst/>
              <a:ahLst/>
              <a:cxnLst/>
              <a:rect l="l" t="t" r="r" b="b"/>
              <a:pathLst>
                <a:path w="10158349" h="4643120">
                  <a:moveTo>
                    <a:pt x="0" y="127762"/>
                  </a:moveTo>
                  <a:cubicBezTo>
                    <a:pt x="0" y="57150"/>
                    <a:pt x="57404" y="0"/>
                    <a:pt x="128397" y="0"/>
                  </a:cubicBezTo>
                  <a:lnTo>
                    <a:pt x="10029952" y="0"/>
                  </a:lnTo>
                  <a:cubicBezTo>
                    <a:pt x="10100818" y="0"/>
                    <a:pt x="10158349" y="57150"/>
                    <a:pt x="10158349" y="127762"/>
                  </a:cubicBezTo>
                  <a:lnTo>
                    <a:pt x="10158349" y="4515358"/>
                  </a:lnTo>
                  <a:cubicBezTo>
                    <a:pt x="10158349" y="4585970"/>
                    <a:pt x="10100945" y="4643120"/>
                    <a:pt x="10029952" y="4643120"/>
                  </a:cubicBezTo>
                  <a:lnTo>
                    <a:pt x="128397" y="4643120"/>
                  </a:lnTo>
                  <a:cubicBezTo>
                    <a:pt x="57531" y="4643120"/>
                    <a:pt x="0" y="4585970"/>
                    <a:pt x="0" y="4515358"/>
                  </a:cubicBezTo>
                  <a:close/>
                </a:path>
              </a:pathLst>
            </a:custGeom>
            <a:solidFill>
              <a:srgbClr val="10162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196449" cy="4681220"/>
            </a:xfrm>
            <a:custGeom>
              <a:avLst/>
              <a:gdLst/>
              <a:ahLst/>
              <a:cxnLst/>
              <a:rect l="l" t="t" r="r" b="b"/>
              <a:pathLst>
                <a:path w="10196449" h="4681220">
                  <a:moveTo>
                    <a:pt x="0" y="146812"/>
                  </a:moveTo>
                  <a:cubicBezTo>
                    <a:pt x="0" y="65659"/>
                    <a:pt x="66040" y="0"/>
                    <a:pt x="147447" y="0"/>
                  </a:cubicBezTo>
                  <a:lnTo>
                    <a:pt x="10049002" y="0"/>
                  </a:lnTo>
                  <a:lnTo>
                    <a:pt x="10049002" y="19050"/>
                  </a:lnTo>
                  <a:lnTo>
                    <a:pt x="10049002" y="0"/>
                  </a:lnTo>
                  <a:cubicBezTo>
                    <a:pt x="10130282" y="0"/>
                    <a:pt x="10196449" y="65659"/>
                    <a:pt x="10196449" y="146812"/>
                  </a:cubicBezTo>
                  <a:lnTo>
                    <a:pt x="10177399" y="146812"/>
                  </a:lnTo>
                  <a:lnTo>
                    <a:pt x="10196449" y="146812"/>
                  </a:lnTo>
                  <a:lnTo>
                    <a:pt x="10196449" y="4534408"/>
                  </a:lnTo>
                  <a:lnTo>
                    <a:pt x="10177399" y="4534408"/>
                  </a:lnTo>
                  <a:lnTo>
                    <a:pt x="10196449" y="4534408"/>
                  </a:lnTo>
                  <a:cubicBezTo>
                    <a:pt x="10196449" y="4615561"/>
                    <a:pt x="10130409" y="4681220"/>
                    <a:pt x="10049002" y="4681220"/>
                  </a:cubicBezTo>
                  <a:lnTo>
                    <a:pt x="10049002" y="4662170"/>
                  </a:lnTo>
                  <a:lnTo>
                    <a:pt x="10049002" y="4681220"/>
                  </a:lnTo>
                  <a:lnTo>
                    <a:pt x="147447" y="4681220"/>
                  </a:lnTo>
                  <a:lnTo>
                    <a:pt x="147447" y="4662170"/>
                  </a:lnTo>
                  <a:lnTo>
                    <a:pt x="147447" y="4681220"/>
                  </a:lnTo>
                  <a:cubicBezTo>
                    <a:pt x="66040" y="4681220"/>
                    <a:pt x="0" y="4615561"/>
                    <a:pt x="0" y="4534408"/>
                  </a:cubicBezTo>
                  <a:lnTo>
                    <a:pt x="0" y="146812"/>
                  </a:lnTo>
                  <a:lnTo>
                    <a:pt x="19050" y="146812"/>
                  </a:lnTo>
                  <a:lnTo>
                    <a:pt x="0" y="146812"/>
                  </a:lnTo>
                  <a:moveTo>
                    <a:pt x="38100" y="146812"/>
                  </a:moveTo>
                  <a:lnTo>
                    <a:pt x="38100" y="4534408"/>
                  </a:lnTo>
                  <a:lnTo>
                    <a:pt x="19050" y="4534408"/>
                  </a:lnTo>
                  <a:lnTo>
                    <a:pt x="38100" y="4534408"/>
                  </a:lnTo>
                  <a:cubicBezTo>
                    <a:pt x="38100" y="4594352"/>
                    <a:pt x="86995" y="4643120"/>
                    <a:pt x="147447" y="4643120"/>
                  </a:cubicBezTo>
                  <a:lnTo>
                    <a:pt x="10049002" y="4643120"/>
                  </a:lnTo>
                  <a:cubicBezTo>
                    <a:pt x="10109454" y="4643120"/>
                    <a:pt x="10158349" y="4594352"/>
                    <a:pt x="10158349" y="4534408"/>
                  </a:cubicBezTo>
                  <a:lnTo>
                    <a:pt x="10158349" y="146812"/>
                  </a:lnTo>
                  <a:cubicBezTo>
                    <a:pt x="10158349" y="86868"/>
                    <a:pt x="10109454" y="38100"/>
                    <a:pt x="10049002" y="38100"/>
                  </a:cubicBezTo>
                  <a:lnTo>
                    <a:pt x="147447" y="38100"/>
                  </a:lnTo>
                  <a:lnTo>
                    <a:pt x="147447" y="19050"/>
                  </a:lnTo>
                  <a:lnTo>
                    <a:pt x="147447" y="38100"/>
                  </a:lnTo>
                  <a:cubicBezTo>
                    <a:pt x="86995" y="38100"/>
                    <a:pt x="38100" y="86868"/>
                    <a:pt x="38100" y="146812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38181" y="2214731"/>
            <a:ext cx="798760" cy="798760"/>
            <a:chOff x="0" y="0"/>
            <a:chExt cx="1065013" cy="106501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065022" cy="1065022"/>
            </a:xfrm>
            <a:custGeom>
              <a:avLst/>
              <a:gdLst/>
              <a:ahLst/>
              <a:cxnLst/>
              <a:rect l="l" t="t" r="r" b="b"/>
              <a:pathLst>
                <a:path w="1065022" h="1065022">
                  <a:moveTo>
                    <a:pt x="0" y="0"/>
                  </a:moveTo>
                  <a:lnTo>
                    <a:pt x="1065022" y="0"/>
                  </a:lnTo>
                  <a:lnTo>
                    <a:pt x="1065022" y="1065022"/>
                  </a:lnTo>
                  <a:lnTo>
                    <a:pt x="0" y="1065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003878" y="2939784"/>
            <a:ext cx="5902198" cy="204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Głównym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motywem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aplikacji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jest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stworzenie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centralnego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łatwo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dostępnego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źródła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informacji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dla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studentów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miasta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Łodzi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 Celem jest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uproszczenie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procesu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adaptacji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w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nowym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środowisku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akademickim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pl-PL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miejskim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oraz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ułatwienie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codziennego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życia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studenckiego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065540" y="2966595"/>
            <a:ext cx="8240614" cy="4884436"/>
            <a:chOff x="0" y="0"/>
            <a:chExt cx="10987485" cy="6512582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0949305" cy="6474460"/>
            </a:xfrm>
            <a:custGeom>
              <a:avLst/>
              <a:gdLst/>
              <a:ahLst/>
              <a:cxnLst/>
              <a:rect l="l" t="t" r="r" b="b"/>
              <a:pathLst>
                <a:path w="10949305" h="6474460">
                  <a:moveTo>
                    <a:pt x="0" y="178181"/>
                  </a:moveTo>
                  <a:cubicBezTo>
                    <a:pt x="0" y="79756"/>
                    <a:pt x="80010" y="0"/>
                    <a:pt x="178562" y="0"/>
                  </a:cubicBezTo>
                  <a:lnTo>
                    <a:pt x="10770743" y="0"/>
                  </a:lnTo>
                  <a:cubicBezTo>
                    <a:pt x="10869423" y="0"/>
                    <a:pt x="10949305" y="79756"/>
                    <a:pt x="10949305" y="178181"/>
                  </a:cubicBezTo>
                  <a:lnTo>
                    <a:pt x="10949305" y="6296279"/>
                  </a:lnTo>
                  <a:cubicBezTo>
                    <a:pt x="10949305" y="6394704"/>
                    <a:pt x="10869295" y="6474460"/>
                    <a:pt x="10770743" y="6474460"/>
                  </a:cubicBezTo>
                  <a:lnTo>
                    <a:pt x="178562" y="6474460"/>
                  </a:lnTo>
                  <a:cubicBezTo>
                    <a:pt x="79883" y="6474460"/>
                    <a:pt x="0" y="6394704"/>
                    <a:pt x="0" y="6296279"/>
                  </a:cubicBezTo>
                  <a:close/>
                </a:path>
              </a:pathLst>
            </a:custGeom>
            <a:solidFill>
              <a:srgbClr val="10162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0987405" cy="6512560"/>
            </a:xfrm>
            <a:custGeom>
              <a:avLst/>
              <a:gdLst/>
              <a:ahLst/>
              <a:cxnLst/>
              <a:rect l="l" t="t" r="r" b="b"/>
              <a:pathLst>
                <a:path w="10987405" h="6512560">
                  <a:moveTo>
                    <a:pt x="0" y="197231"/>
                  </a:moveTo>
                  <a:cubicBezTo>
                    <a:pt x="0" y="88265"/>
                    <a:pt x="88519" y="0"/>
                    <a:pt x="197612" y="0"/>
                  </a:cubicBezTo>
                  <a:lnTo>
                    <a:pt x="10789793" y="0"/>
                  </a:lnTo>
                  <a:lnTo>
                    <a:pt x="10789793" y="19050"/>
                  </a:lnTo>
                  <a:lnTo>
                    <a:pt x="10789793" y="0"/>
                  </a:lnTo>
                  <a:cubicBezTo>
                    <a:pt x="10898887" y="0"/>
                    <a:pt x="10987405" y="88265"/>
                    <a:pt x="10987405" y="197231"/>
                  </a:cubicBezTo>
                  <a:lnTo>
                    <a:pt x="10968355" y="197231"/>
                  </a:lnTo>
                  <a:lnTo>
                    <a:pt x="10987405" y="197231"/>
                  </a:lnTo>
                  <a:lnTo>
                    <a:pt x="10987405" y="6315329"/>
                  </a:lnTo>
                  <a:lnTo>
                    <a:pt x="10968355" y="6315329"/>
                  </a:lnTo>
                  <a:lnTo>
                    <a:pt x="10987405" y="6315329"/>
                  </a:lnTo>
                  <a:cubicBezTo>
                    <a:pt x="10987405" y="6424295"/>
                    <a:pt x="10898887" y="6512560"/>
                    <a:pt x="10789793" y="6512560"/>
                  </a:cubicBezTo>
                  <a:lnTo>
                    <a:pt x="10789793" y="6493510"/>
                  </a:lnTo>
                  <a:lnTo>
                    <a:pt x="10789793" y="6512560"/>
                  </a:lnTo>
                  <a:lnTo>
                    <a:pt x="197612" y="6512560"/>
                  </a:lnTo>
                  <a:lnTo>
                    <a:pt x="197612" y="6493510"/>
                  </a:lnTo>
                  <a:lnTo>
                    <a:pt x="197612" y="6512560"/>
                  </a:lnTo>
                  <a:cubicBezTo>
                    <a:pt x="88519" y="6512560"/>
                    <a:pt x="0" y="6424295"/>
                    <a:pt x="0" y="6315329"/>
                  </a:cubicBezTo>
                  <a:lnTo>
                    <a:pt x="0" y="197231"/>
                  </a:lnTo>
                  <a:lnTo>
                    <a:pt x="19050" y="197231"/>
                  </a:lnTo>
                  <a:lnTo>
                    <a:pt x="0" y="197231"/>
                  </a:lnTo>
                  <a:moveTo>
                    <a:pt x="38100" y="197231"/>
                  </a:moveTo>
                  <a:lnTo>
                    <a:pt x="38100" y="6315329"/>
                  </a:lnTo>
                  <a:lnTo>
                    <a:pt x="19050" y="6315329"/>
                  </a:lnTo>
                  <a:lnTo>
                    <a:pt x="38100" y="6315329"/>
                  </a:lnTo>
                  <a:cubicBezTo>
                    <a:pt x="38100" y="6403213"/>
                    <a:pt x="109474" y="6474460"/>
                    <a:pt x="197612" y="6474460"/>
                  </a:cubicBezTo>
                  <a:lnTo>
                    <a:pt x="10789793" y="6474460"/>
                  </a:lnTo>
                  <a:cubicBezTo>
                    <a:pt x="10877931" y="6474460"/>
                    <a:pt x="10949305" y="6403213"/>
                    <a:pt x="10949305" y="6315329"/>
                  </a:cubicBezTo>
                  <a:lnTo>
                    <a:pt x="10949305" y="197231"/>
                  </a:lnTo>
                  <a:cubicBezTo>
                    <a:pt x="10949432" y="109347"/>
                    <a:pt x="10877931" y="38100"/>
                    <a:pt x="10789793" y="38100"/>
                  </a:cubicBezTo>
                  <a:lnTo>
                    <a:pt x="197612" y="38100"/>
                  </a:lnTo>
                  <a:lnTo>
                    <a:pt x="197612" y="19050"/>
                  </a:lnTo>
                  <a:lnTo>
                    <a:pt x="197612" y="38100"/>
                  </a:lnTo>
                  <a:cubicBezTo>
                    <a:pt x="109474" y="38100"/>
                    <a:pt x="38100" y="109347"/>
                    <a:pt x="38100" y="197231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18207" y="3253124"/>
            <a:ext cx="751623" cy="730949"/>
            <a:chOff x="0" y="0"/>
            <a:chExt cx="1002163" cy="97459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02157" cy="974598"/>
            </a:xfrm>
            <a:custGeom>
              <a:avLst/>
              <a:gdLst/>
              <a:ahLst/>
              <a:cxnLst/>
              <a:rect l="l" t="t" r="r" b="b"/>
              <a:pathLst>
                <a:path w="1002157" h="974598">
                  <a:moveTo>
                    <a:pt x="0" y="0"/>
                  </a:moveTo>
                  <a:lnTo>
                    <a:pt x="1002157" y="0"/>
                  </a:lnTo>
                  <a:lnTo>
                    <a:pt x="1002157" y="974598"/>
                  </a:lnTo>
                  <a:lnTo>
                    <a:pt x="0" y="974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414" b="-141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308208" y="3376811"/>
            <a:ext cx="4997799" cy="48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499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Dla kogo jest ta aplikacja?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08208" y="3929800"/>
            <a:ext cx="6539611" cy="356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Aplikacja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została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zaprojektowana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myślą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o:</a:t>
            </a:r>
          </a:p>
          <a:p>
            <a:pPr marL="282773" lvl="1" indent="-141387" algn="l">
              <a:lnSpc>
                <a:spcPts val="2687"/>
              </a:lnSpc>
              <a:buFont typeface="Arial"/>
              <a:buChar char="•"/>
            </a:pP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Kandydatach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na studia: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Pomaga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w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wyborze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odpowiedniej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uczelni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kierunku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studiów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w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Łodzi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2773" lvl="1" indent="-141387" algn="l">
              <a:lnSpc>
                <a:spcPts val="2687"/>
              </a:lnSpc>
              <a:buFont typeface="Arial"/>
              <a:buChar char="•"/>
            </a:pP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Nowych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studentach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Służy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jako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przewodnik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pomocnik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pl-PL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pierwszych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tygodniach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miesiącach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życia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w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nowym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mieście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2773" lvl="1" indent="-141387" algn="l">
              <a:lnSpc>
                <a:spcPts val="2687"/>
              </a:lnSpc>
              <a:buFont typeface="Arial"/>
              <a:buChar char="•"/>
            </a:pP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Obecnych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studentach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Ułatwia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dostęp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informacji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pl-PL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zniżkach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wydarzeniach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stypendiach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życiu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akademickim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pozwalając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w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pełni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korzystać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możliwości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jakie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oferuje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4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Łódź</a:t>
            </a:r>
            <a:r>
              <a:rPr lang="en-US" sz="1874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03878" y="2013976"/>
            <a:ext cx="3863326" cy="952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2499" b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Motyw i Cel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379922"/>
            <a:ext cx="18287999" cy="81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4000" b="1" dirty="0">
                <a:solidFill>
                  <a:srgbClr val="F2F5FA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4000" b="1" dirty="0" err="1">
                <a:solidFill>
                  <a:srgbClr val="F2F5FA"/>
                </a:solidFill>
                <a:latin typeface="Arial"/>
                <a:ea typeface="Arial"/>
                <a:cs typeface="Arial"/>
                <a:sym typeface="Arial"/>
              </a:rPr>
              <a:t>Projekcie</a:t>
            </a:r>
            <a:endParaRPr lang="en-US" sz="4000" b="1" dirty="0">
              <a:solidFill>
                <a:srgbClr val="F2F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709102" y="6059880"/>
            <a:ext cx="7647296" cy="3510934"/>
            <a:chOff x="0" y="0"/>
            <a:chExt cx="10196395" cy="4681245"/>
          </a:xfrm>
        </p:grpSpPr>
        <p:sp>
          <p:nvSpPr>
            <p:cNvPr id="22" name="Freeform 22"/>
            <p:cNvSpPr/>
            <p:nvPr/>
          </p:nvSpPr>
          <p:spPr>
            <a:xfrm>
              <a:off x="19050" y="19050"/>
              <a:ext cx="10158349" cy="4643120"/>
            </a:xfrm>
            <a:custGeom>
              <a:avLst/>
              <a:gdLst/>
              <a:ahLst/>
              <a:cxnLst/>
              <a:rect l="l" t="t" r="r" b="b"/>
              <a:pathLst>
                <a:path w="10158349" h="4643120">
                  <a:moveTo>
                    <a:pt x="0" y="127762"/>
                  </a:moveTo>
                  <a:cubicBezTo>
                    <a:pt x="0" y="57150"/>
                    <a:pt x="57404" y="0"/>
                    <a:pt x="128397" y="0"/>
                  </a:cubicBezTo>
                  <a:lnTo>
                    <a:pt x="10029952" y="0"/>
                  </a:lnTo>
                  <a:cubicBezTo>
                    <a:pt x="10100818" y="0"/>
                    <a:pt x="10158349" y="57150"/>
                    <a:pt x="10158349" y="127762"/>
                  </a:cubicBezTo>
                  <a:lnTo>
                    <a:pt x="10158349" y="4515358"/>
                  </a:lnTo>
                  <a:cubicBezTo>
                    <a:pt x="10158349" y="4585970"/>
                    <a:pt x="10100945" y="4643120"/>
                    <a:pt x="10029952" y="4643120"/>
                  </a:cubicBezTo>
                  <a:lnTo>
                    <a:pt x="128397" y="4643120"/>
                  </a:lnTo>
                  <a:cubicBezTo>
                    <a:pt x="57531" y="4643120"/>
                    <a:pt x="0" y="4585970"/>
                    <a:pt x="0" y="4515358"/>
                  </a:cubicBezTo>
                  <a:close/>
                </a:path>
              </a:pathLst>
            </a:custGeom>
            <a:solidFill>
              <a:srgbClr val="10162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0196449" cy="4681220"/>
            </a:xfrm>
            <a:custGeom>
              <a:avLst/>
              <a:gdLst/>
              <a:ahLst/>
              <a:cxnLst/>
              <a:rect l="l" t="t" r="r" b="b"/>
              <a:pathLst>
                <a:path w="10196449" h="4681220">
                  <a:moveTo>
                    <a:pt x="0" y="146812"/>
                  </a:moveTo>
                  <a:cubicBezTo>
                    <a:pt x="0" y="65659"/>
                    <a:pt x="66040" y="0"/>
                    <a:pt x="147447" y="0"/>
                  </a:cubicBezTo>
                  <a:lnTo>
                    <a:pt x="10049002" y="0"/>
                  </a:lnTo>
                  <a:lnTo>
                    <a:pt x="10049002" y="19050"/>
                  </a:lnTo>
                  <a:lnTo>
                    <a:pt x="10049002" y="0"/>
                  </a:lnTo>
                  <a:cubicBezTo>
                    <a:pt x="10130282" y="0"/>
                    <a:pt x="10196449" y="65659"/>
                    <a:pt x="10196449" y="146812"/>
                  </a:cubicBezTo>
                  <a:lnTo>
                    <a:pt x="10177399" y="146812"/>
                  </a:lnTo>
                  <a:lnTo>
                    <a:pt x="10196449" y="146812"/>
                  </a:lnTo>
                  <a:lnTo>
                    <a:pt x="10196449" y="4534408"/>
                  </a:lnTo>
                  <a:lnTo>
                    <a:pt x="10177399" y="4534408"/>
                  </a:lnTo>
                  <a:lnTo>
                    <a:pt x="10196449" y="4534408"/>
                  </a:lnTo>
                  <a:cubicBezTo>
                    <a:pt x="10196449" y="4615561"/>
                    <a:pt x="10130409" y="4681220"/>
                    <a:pt x="10049002" y="4681220"/>
                  </a:cubicBezTo>
                  <a:lnTo>
                    <a:pt x="10049002" y="4662170"/>
                  </a:lnTo>
                  <a:lnTo>
                    <a:pt x="10049002" y="4681220"/>
                  </a:lnTo>
                  <a:lnTo>
                    <a:pt x="147447" y="4681220"/>
                  </a:lnTo>
                  <a:lnTo>
                    <a:pt x="147447" y="4662170"/>
                  </a:lnTo>
                  <a:lnTo>
                    <a:pt x="147447" y="4681220"/>
                  </a:lnTo>
                  <a:cubicBezTo>
                    <a:pt x="66040" y="4681220"/>
                    <a:pt x="0" y="4615561"/>
                    <a:pt x="0" y="4534408"/>
                  </a:cubicBezTo>
                  <a:lnTo>
                    <a:pt x="0" y="146812"/>
                  </a:lnTo>
                  <a:lnTo>
                    <a:pt x="19050" y="146812"/>
                  </a:lnTo>
                  <a:lnTo>
                    <a:pt x="0" y="146812"/>
                  </a:lnTo>
                  <a:moveTo>
                    <a:pt x="38100" y="146812"/>
                  </a:moveTo>
                  <a:lnTo>
                    <a:pt x="38100" y="4534408"/>
                  </a:lnTo>
                  <a:lnTo>
                    <a:pt x="19050" y="4534408"/>
                  </a:lnTo>
                  <a:lnTo>
                    <a:pt x="38100" y="4534408"/>
                  </a:lnTo>
                  <a:cubicBezTo>
                    <a:pt x="38100" y="4594352"/>
                    <a:pt x="86995" y="4643120"/>
                    <a:pt x="147447" y="4643120"/>
                  </a:cubicBezTo>
                  <a:lnTo>
                    <a:pt x="10049002" y="4643120"/>
                  </a:lnTo>
                  <a:cubicBezTo>
                    <a:pt x="10109454" y="4643120"/>
                    <a:pt x="10158349" y="4594352"/>
                    <a:pt x="10158349" y="4534408"/>
                  </a:cubicBezTo>
                  <a:lnTo>
                    <a:pt x="10158349" y="146812"/>
                  </a:lnTo>
                  <a:cubicBezTo>
                    <a:pt x="10158349" y="86868"/>
                    <a:pt x="10109454" y="38100"/>
                    <a:pt x="10049002" y="38100"/>
                  </a:cubicBezTo>
                  <a:lnTo>
                    <a:pt x="147447" y="38100"/>
                  </a:lnTo>
                  <a:lnTo>
                    <a:pt x="147447" y="19050"/>
                  </a:lnTo>
                  <a:lnTo>
                    <a:pt x="147447" y="38100"/>
                  </a:lnTo>
                  <a:cubicBezTo>
                    <a:pt x="86995" y="38100"/>
                    <a:pt x="38100" y="86868"/>
                    <a:pt x="38100" y="146812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028681" y="6351540"/>
            <a:ext cx="798760" cy="798760"/>
            <a:chOff x="0" y="0"/>
            <a:chExt cx="1065013" cy="1065013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1065022" cy="1065022"/>
            </a:xfrm>
            <a:custGeom>
              <a:avLst/>
              <a:gdLst/>
              <a:ahLst/>
              <a:cxnLst/>
              <a:rect l="l" t="t" r="r" b="b"/>
              <a:pathLst>
                <a:path w="1065022" h="1065022">
                  <a:moveTo>
                    <a:pt x="0" y="0"/>
                  </a:moveTo>
                  <a:lnTo>
                    <a:pt x="1065022" y="0"/>
                  </a:lnTo>
                  <a:lnTo>
                    <a:pt x="1065022" y="1065022"/>
                  </a:lnTo>
                  <a:lnTo>
                    <a:pt x="0" y="1065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2194378" y="7114693"/>
            <a:ext cx="5902198" cy="205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Pomysł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na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aplikację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powstał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obserwacji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problemów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studentów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zwłaszcza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przyjezdnych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Łodzi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Informacje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uczelniach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życiu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w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mieście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zniżkach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stypendiach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wydarzeniach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są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rozproszone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dlatego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-PL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nasza aplikacja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łączy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je </a:t>
            </a:r>
            <a:br>
              <a:rPr lang="pl-PL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jednej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intuicyjnej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aplikacji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62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mobilnej</a:t>
            </a:r>
            <a:r>
              <a:rPr lang="en-US" sz="2062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94378" y="6150785"/>
            <a:ext cx="5120822" cy="592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2499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Dlaczego</a:t>
            </a:r>
            <a:r>
              <a:rPr lang="en-US" sz="2499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 ta </a:t>
            </a:r>
            <a:r>
              <a:rPr lang="en-US" sz="2499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aplikacja</a:t>
            </a:r>
            <a:r>
              <a:rPr lang="pl-PL" sz="2499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99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powstała</a:t>
            </a:r>
            <a:r>
              <a:rPr lang="en-US" sz="2499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-28564" y="1012137"/>
            <a:ext cx="18288000" cy="113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Struktura</a:t>
            </a:r>
            <a:r>
              <a:rPr lang="en-US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projektu</a:t>
            </a:r>
            <a:r>
              <a:rPr lang="en-US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 – cz.1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62400" y="2486820"/>
            <a:ext cx="10972800" cy="4922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„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StudyLodz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została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stworzona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wykorzystaniem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nowoczesnych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technologii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webowych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mobilnych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co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zapewnia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wysoką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wydajność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czytelność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kodu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oraz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łatwość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rozwoju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2625"/>
              </a:lnSpc>
            </a:pPr>
            <a:endParaRPr lang="en-US" sz="1750" dirty="0">
              <a:solidFill>
                <a:srgbClr val="EBEDF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625"/>
              </a:lnSpc>
            </a:pPr>
            <a:r>
              <a:rPr lang="en-US" sz="1750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React Native 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główny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framework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odpowiedzialny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za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tworzenie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interfejsu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mobilnego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pozwalający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na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budowanie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działającej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zarówno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na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Androidzie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jak i iOS.</a:t>
            </a:r>
          </a:p>
          <a:p>
            <a:pPr algn="l">
              <a:lnSpc>
                <a:spcPts val="2625"/>
              </a:lnSpc>
            </a:pPr>
            <a:r>
              <a:rPr lang="en-US" sz="1750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Expo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środowisko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ułatwiające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uruchamianie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testowanie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wdrażanie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React Native bez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konieczności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skomplikowanej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konfiguracji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natywnej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2625"/>
              </a:lnSpc>
            </a:pPr>
            <a:r>
              <a:rPr lang="en-US" sz="1750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TypeScript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język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nadzbiorczy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JavaScriptu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zapewniający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statyczne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typowanie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lepszą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kontrolę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strukturą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kodu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co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zwiększa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stabilność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projektu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2625"/>
              </a:lnSpc>
            </a:pPr>
            <a:r>
              <a:rPr lang="en-US" sz="1750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React Navigation 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nawigacja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zakładkowa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) –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odpowiada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za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przełączanie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między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głównymi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sekcjami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takimi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jak:</a:t>
            </a:r>
          </a:p>
          <a:p>
            <a:pPr marL="263922" lvl="1" indent="-131961" algn="l">
              <a:lnSpc>
                <a:spcPts val="2625"/>
              </a:lnSpc>
              <a:buFont typeface="Arial"/>
              <a:buChar char="•"/>
            </a:pP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Koszty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życia</a:t>
            </a:r>
            <a:endParaRPr lang="en-US" sz="1750" dirty="0">
              <a:solidFill>
                <a:srgbClr val="EBEDF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3922" lvl="1" indent="-131961" algn="l">
              <a:lnSpc>
                <a:spcPts val="2625"/>
              </a:lnSpc>
              <a:buFont typeface="Arial"/>
              <a:buChar char="•"/>
            </a:pP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Zniżki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studenckie</a:t>
            </a:r>
            <a:endParaRPr lang="en-US" sz="1750" dirty="0">
              <a:solidFill>
                <a:srgbClr val="EBEDF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3922" lvl="1" indent="-131961" algn="l">
              <a:lnSpc>
                <a:spcPts val="2625"/>
              </a:lnSpc>
              <a:buFont typeface="Arial"/>
              <a:buChar char="•"/>
            </a:pP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Informacje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uczelniach</a:t>
            </a:r>
            <a:endParaRPr lang="en-US" sz="1750" dirty="0">
              <a:solidFill>
                <a:srgbClr val="EBEDF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3922" lvl="1" indent="-131961" algn="l">
              <a:lnSpc>
                <a:spcPts val="2625"/>
              </a:lnSpc>
              <a:buFont typeface="Arial"/>
              <a:buChar char="•"/>
            </a:pP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Stypendia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oferty</a:t>
            </a:r>
            <a:endParaRPr lang="en-US" sz="1750" dirty="0">
              <a:solidFill>
                <a:srgbClr val="EBED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268200" y="993057"/>
            <a:ext cx="756451" cy="756451"/>
            <a:chOff x="0" y="0"/>
            <a:chExt cx="2116402" cy="2116402"/>
          </a:xfrm>
        </p:grpSpPr>
        <p:sp>
          <p:nvSpPr>
            <p:cNvPr id="9" name="Freeform 9" descr="Obraz zawierający Grafika, krąg  Zawartość wygenerowana przez AI może być niepoprawna."/>
            <p:cNvSpPr/>
            <p:nvPr/>
          </p:nvSpPr>
          <p:spPr>
            <a:xfrm>
              <a:off x="0" y="0"/>
              <a:ext cx="2116455" cy="2116455"/>
            </a:xfrm>
            <a:custGeom>
              <a:avLst/>
              <a:gdLst/>
              <a:ahLst/>
              <a:cxnLst/>
              <a:rect l="l" t="t" r="r" b="b"/>
              <a:pathLst>
                <a:path w="2116455" h="2116455">
                  <a:moveTo>
                    <a:pt x="0" y="0"/>
                  </a:moveTo>
                  <a:lnTo>
                    <a:pt x="2116455" y="0"/>
                  </a:lnTo>
                  <a:lnTo>
                    <a:pt x="2116455" y="2116455"/>
                  </a:lnTo>
                  <a:lnTo>
                    <a:pt x="0" y="2116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147589" y="7778621"/>
            <a:ext cx="4111836" cy="2508379"/>
            <a:chOff x="0" y="0"/>
            <a:chExt cx="5482448" cy="3344505"/>
          </a:xfrm>
        </p:grpSpPr>
        <p:sp>
          <p:nvSpPr>
            <p:cNvPr id="11" name="Freeform 11" descr="Obraz zawierający Grafika, sztuka, projekt graficzny, Wielobarwność  Zawartość wygenerowana przez AI może być niepoprawna."/>
            <p:cNvSpPr/>
            <p:nvPr/>
          </p:nvSpPr>
          <p:spPr>
            <a:xfrm flipH="1">
              <a:off x="0" y="0"/>
              <a:ext cx="5482463" cy="3344545"/>
            </a:xfrm>
            <a:custGeom>
              <a:avLst/>
              <a:gdLst/>
              <a:ahLst/>
              <a:cxnLst/>
              <a:rect l="l" t="t" r="r" b="b"/>
              <a:pathLst>
                <a:path w="5482463" h="3344545">
                  <a:moveTo>
                    <a:pt x="5482463" y="0"/>
                  </a:moveTo>
                  <a:lnTo>
                    <a:pt x="0" y="0"/>
                  </a:lnTo>
                  <a:lnTo>
                    <a:pt x="0" y="3344545"/>
                  </a:lnTo>
                  <a:lnTo>
                    <a:pt x="5482463" y="3344545"/>
                  </a:lnTo>
                  <a:lnTo>
                    <a:pt x="5482463" y="0"/>
                  </a:lnTo>
                  <a:close/>
                </a:path>
              </a:pathLst>
            </a:custGeom>
            <a:blipFill>
              <a:blip r:embed="rId5"/>
              <a:stretch>
                <a:fillRect b="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B71E1-B840-C7F5-9B2D-ED3BA9F8D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F178E31-6739-81AD-A00F-3CBBB204CF8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B2295149-9930-EBE8-8038-5A38E31DDF2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20BA924-B90D-79BD-49DF-57D051485B7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E20406A-24A6-8F2E-02D5-72ED27D47D86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8E5520FA-B11D-FA50-F90A-D5CCC1E600DF}"/>
              </a:ext>
            </a:extLst>
          </p:cNvPr>
          <p:cNvSpPr txBox="1"/>
          <p:nvPr/>
        </p:nvSpPr>
        <p:spPr>
          <a:xfrm>
            <a:off x="-28564" y="1012137"/>
            <a:ext cx="18288000" cy="62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Struktura</a:t>
            </a:r>
            <a:r>
              <a:rPr lang="en-US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projektu</a:t>
            </a:r>
            <a:r>
              <a:rPr lang="en-US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 – </a:t>
            </a: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cz</a:t>
            </a:r>
            <a:r>
              <a:rPr lang="en-US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.</a:t>
            </a:r>
            <a:r>
              <a:rPr lang="pl-PL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2</a:t>
            </a:r>
            <a:endParaRPr lang="en-US" sz="4000" b="1" dirty="0">
              <a:solidFill>
                <a:srgbClr val="F2F5FA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40C2246-A998-FCD5-C6D1-9BC152C647D9}"/>
              </a:ext>
            </a:extLst>
          </p:cNvPr>
          <p:cNvSpPr txBox="1"/>
          <p:nvPr/>
        </p:nvSpPr>
        <p:spPr>
          <a:xfrm>
            <a:off x="3962400" y="2660317"/>
            <a:ext cx="11125200" cy="396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25"/>
              </a:lnSpc>
            </a:pPr>
            <a: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Aplikacja została zaprojektowana z myślą o </a:t>
            </a:r>
            <a:r>
              <a:rPr lang="pl-PL" sz="1750" b="1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przejrzystości</a:t>
            </a:r>
            <a: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pl-PL" sz="1750" b="1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uniwersalności</a:t>
            </a:r>
            <a: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zarówno dla użytkowników, jak</a:t>
            </a:r>
            <a:b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 dla zespołu programistycznego. </a:t>
            </a:r>
            <a:r>
              <a:rPr lang="pl-PL" sz="1750" b="1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Kod źródłowy </a:t>
            </a:r>
            <a: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aplikacji jest w całości pisany w </a:t>
            </a:r>
            <a:r>
              <a:rPr lang="pl-PL" sz="1750" b="1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języku angielskim</a:t>
            </a:r>
            <a: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co pozwala zachować zgodność z międzynarodowymi standardami programistycznymi oraz ułatwia współpracę z innymi deweloperami i integrację z zewnętrznymi bibliotekami.</a:t>
            </a:r>
          </a:p>
          <a:p>
            <a:pPr>
              <a:lnSpc>
                <a:spcPts val="2625"/>
              </a:lnSpc>
            </a:pPr>
            <a:endParaRPr lang="pl-PL" sz="1750" dirty="0">
              <a:solidFill>
                <a:srgbClr val="EBEDF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625"/>
              </a:lnSpc>
            </a:pPr>
            <a:r>
              <a:rPr lang="pl-PL" sz="1750" b="1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Interfejs użytkownika </a:t>
            </a:r>
            <a: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został natomiast przygotowany w </a:t>
            </a:r>
            <a:r>
              <a:rPr lang="pl-PL" sz="1750" b="1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języku polskim</a:t>
            </a:r>
            <a: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aby jak najlepiej odpowiadać potrzebom docelowej grupy odbiorców — studentów studiujących w Łodzi. Dzięki temu aplikacja jest intuicyjna, przyjazna i w pełni zrozumiała dla użytkowników, a jednocześnie utrzymuje profesjonalny, anglojęzyczny standard kodowania w warstwie technicznej.</a:t>
            </a:r>
          </a:p>
          <a:p>
            <a:pPr>
              <a:lnSpc>
                <a:spcPts val="2625"/>
              </a:lnSpc>
            </a:pPr>
            <a:endParaRPr lang="pl-PL" sz="1750" dirty="0">
              <a:solidFill>
                <a:srgbClr val="EBEDF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2625"/>
              </a:lnSpc>
            </a:pPr>
            <a: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Takie podejście łączy międzynarodową jakość kodu z lokalnym charakterem treści, tworząc projekt zarówno skalowalny, jak i dostosowany do polskiego środowiska akademickiego.</a:t>
            </a:r>
            <a:endParaRPr lang="en-US" sz="1750" dirty="0">
              <a:solidFill>
                <a:srgbClr val="EBED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1695787-8FCE-10C7-F47F-128516444556}"/>
              </a:ext>
            </a:extLst>
          </p:cNvPr>
          <p:cNvGrpSpPr>
            <a:grpSpLocks noChangeAspect="1"/>
          </p:cNvGrpSpPr>
          <p:nvPr/>
        </p:nvGrpSpPr>
        <p:grpSpPr>
          <a:xfrm>
            <a:off x="12268200" y="993057"/>
            <a:ext cx="756451" cy="756451"/>
            <a:chOff x="0" y="0"/>
            <a:chExt cx="2116402" cy="2116402"/>
          </a:xfrm>
        </p:grpSpPr>
        <p:sp>
          <p:nvSpPr>
            <p:cNvPr id="9" name="Freeform 9" descr="Obraz zawierający Grafika, krąg  Zawartość wygenerowana przez AI może być niepoprawna.">
              <a:extLst>
                <a:ext uri="{FF2B5EF4-FFF2-40B4-BE49-F238E27FC236}">
                  <a16:creationId xmlns:a16="http://schemas.microsoft.com/office/drawing/2014/main" id="{217452E0-37A4-E24A-B746-49666B83C79A}"/>
                </a:ext>
              </a:extLst>
            </p:cNvPr>
            <p:cNvSpPr/>
            <p:nvPr/>
          </p:nvSpPr>
          <p:spPr>
            <a:xfrm>
              <a:off x="0" y="0"/>
              <a:ext cx="2116455" cy="2116455"/>
            </a:xfrm>
            <a:custGeom>
              <a:avLst/>
              <a:gdLst/>
              <a:ahLst/>
              <a:cxnLst/>
              <a:rect l="l" t="t" r="r" b="b"/>
              <a:pathLst>
                <a:path w="2116455" h="2116455">
                  <a:moveTo>
                    <a:pt x="0" y="0"/>
                  </a:moveTo>
                  <a:lnTo>
                    <a:pt x="2116455" y="0"/>
                  </a:lnTo>
                  <a:lnTo>
                    <a:pt x="2116455" y="2116455"/>
                  </a:lnTo>
                  <a:lnTo>
                    <a:pt x="0" y="2116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2"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1B0DF23-A00D-A537-C382-43BB1D3F3BED}"/>
              </a:ext>
            </a:extLst>
          </p:cNvPr>
          <p:cNvGrpSpPr>
            <a:grpSpLocks noChangeAspect="1"/>
          </p:cNvGrpSpPr>
          <p:nvPr/>
        </p:nvGrpSpPr>
        <p:grpSpPr>
          <a:xfrm>
            <a:off x="14147589" y="7778621"/>
            <a:ext cx="4111836" cy="2508379"/>
            <a:chOff x="0" y="0"/>
            <a:chExt cx="5482448" cy="3344505"/>
          </a:xfrm>
        </p:grpSpPr>
        <p:sp>
          <p:nvSpPr>
            <p:cNvPr id="11" name="Freeform 11" descr="Obraz zawierający Grafika, sztuka, projekt graficzny, Wielobarwność  Zawartość wygenerowana przez AI może być niepoprawna.">
              <a:extLst>
                <a:ext uri="{FF2B5EF4-FFF2-40B4-BE49-F238E27FC236}">
                  <a16:creationId xmlns:a16="http://schemas.microsoft.com/office/drawing/2014/main" id="{A902BCE7-B6A9-DCD5-1D3F-D3B31DA0E065}"/>
                </a:ext>
              </a:extLst>
            </p:cNvPr>
            <p:cNvSpPr/>
            <p:nvPr/>
          </p:nvSpPr>
          <p:spPr>
            <a:xfrm flipH="1">
              <a:off x="0" y="0"/>
              <a:ext cx="5482463" cy="3344545"/>
            </a:xfrm>
            <a:custGeom>
              <a:avLst/>
              <a:gdLst/>
              <a:ahLst/>
              <a:cxnLst/>
              <a:rect l="l" t="t" r="r" b="b"/>
              <a:pathLst>
                <a:path w="5482463" h="3344545">
                  <a:moveTo>
                    <a:pt x="5482463" y="0"/>
                  </a:moveTo>
                  <a:lnTo>
                    <a:pt x="0" y="0"/>
                  </a:lnTo>
                  <a:lnTo>
                    <a:pt x="0" y="3344545"/>
                  </a:lnTo>
                  <a:lnTo>
                    <a:pt x="5482463" y="3344545"/>
                  </a:lnTo>
                  <a:lnTo>
                    <a:pt x="5482463" y="0"/>
                  </a:lnTo>
                  <a:close/>
                </a:path>
              </a:pathLst>
            </a:custGeom>
            <a:blipFill>
              <a:blip r:embed="rId5"/>
              <a:stretch>
                <a:fillRect b="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29713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" y="1270993"/>
            <a:ext cx="182880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Struktura</a:t>
            </a:r>
            <a:r>
              <a:rPr lang="en-US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projektu</a:t>
            </a:r>
            <a:r>
              <a:rPr lang="en-US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 – </a:t>
            </a: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cz</a:t>
            </a:r>
            <a:r>
              <a:rPr lang="en-US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.</a:t>
            </a:r>
            <a:r>
              <a:rPr lang="pl-PL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  <a:endParaRPr lang="en-US" sz="4000" b="1" dirty="0">
              <a:solidFill>
                <a:srgbClr val="F2F5FA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904712" y="2798365"/>
            <a:ext cx="28575" cy="5991969"/>
            <a:chOff x="0" y="0"/>
            <a:chExt cx="38100" cy="79892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100" cy="7989316"/>
            </a:xfrm>
            <a:custGeom>
              <a:avLst/>
              <a:gdLst/>
              <a:ahLst/>
              <a:cxnLst/>
              <a:rect l="l" t="t" r="r" b="b"/>
              <a:pathLst>
                <a:path w="38100" h="798931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970266"/>
                  </a:lnTo>
                  <a:cubicBezTo>
                    <a:pt x="38100" y="7980807"/>
                    <a:pt x="29591" y="7989316"/>
                    <a:pt x="19050" y="7989316"/>
                  </a:cubicBezTo>
                  <a:cubicBezTo>
                    <a:pt x="8509" y="7989316"/>
                    <a:pt x="0" y="7980807"/>
                    <a:pt x="0" y="7970266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879956" y="3075185"/>
            <a:ext cx="776436" cy="28575"/>
            <a:chOff x="0" y="0"/>
            <a:chExt cx="1035248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5304" cy="38100"/>
            </a:xfrm>
            <a:custGeom>
              <a:avLst/>
              <a:gdLst/>
              <a:ahLst/>
              <a:cxnLst/>
              <a:rect l="l" t="t" r="r" b="b"/>
              <a:pathLst>
                <a:path w="103530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6254" y="0"/>
                  </a:lnTo>
                  <a:cubicBezTo>
                    <a:pt x="1026795" y="0"/>
                    <a:pt x="1035304" y="8509"/>
                    <a:pt x="1035304" y="19050"/>
                  </a:cubicBezTo>
                  <a:cubicBezTo>
                    <a:pt x="1035304" y="29591"/>
                    <a:pt x="1026668" y="38100"/>
                    <a:pt x="101625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613530" y="2784078"/>
            <a:ext cx="610940" cy="610940"/>
            <a:chOff x="0" y="0"/>
            <a:chExt cx="814587" cy="814587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776478" cy="776478"/>
            </a:xfrm>
            <a:custGeom>
              <a:avLst/>
              <a:gdLst/>
              <a:ahLst/>
              <a:cxnLst/>
              <a:rect l="l" t="t" r="r" b="b"/>
              <a:pathLst>
                <a:path w="776478" h="776478">
                  <a:moveTo>
                    <a:pt x="0" y="144907"/>
                  </a:moveTo>
                  <a:cubicBezTo>
                    <a:pt x="0" y="64897"/>
                    <a:pt x="64897" y="0"/>
                    <a:pt x="144907" y="0"/>
                  </a:cubicBezTo>
                  <a:lnTo>
                    <a:pt x="631571" y="0"/>
                  </a:lnTo>
                  <a:cubicBezTo>
                    <a:pt x="711581" y="0"/>
                    <a:pt x="776478" y="64897"/>
                    <a:pt x="776478" y="144907"/>
                  </a:cubicBezTo>
                  <a:lnTo>
                    <a:pt x="776478" y="631571"/>
                  </a:lnTo>
                  <a:cubicBezTo>
                    <a:pt x="776478" y="711581"/>
                    <a:pt x="711581" y="776478"/>
                    <a:pt x="631571" y="776478"/>
                  </a:cubicBezTo>
                  <a:lnTo>
                    <a:pt x="144907" y="776478"/>
                  </a:lnTo>
                  <a:cubicBezTo>
                    <a:pt x="64897" y="776478"/>
                    <a:pt x="0" y="711581"/>
                    <a:pt x="0" y="631571"/>
                  </a:cubicBezTo>
                  <a:close/>
                </a:path>
              </a:pathLst>
            </a:custGeom>
            <a:solidFill>
              <a:srgbClr val="10162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14578" cy="814578"/>
            </a:xfrm>
            <a:custGeom>
              <a:avLst/>
              <a:gdLst/>
              <a:ahLst/>
              <a:cxnLst/>
              <a:rect l="l" t="t" r="r" b="b"/>
              <a:pathLst>
                <a:path w="814578" h="814578">
                  <a:moveTo>
                    <a:pt x="0" y="163957"/>
                  </a:moveTo>
                  <a:cubicBezTo>
                    <a:pt x="0" y="73406"/>
                    <a:pt x="73406" y="0"/>
                    <a:pt x="163957" y="0"/>
                  </a:cubicBezTo>
                  <a:lnTo>
                    <a:pt x="650621" y="0"/>
                  </a:lnTo>
                  <a:lnTo>
                    <a:pt x="650621" y="19050"/>
                  </a:lnTo>
                  <a:lnTo>
                    <a:pt x="650621" y="0"/>
                  </a:lnTo>
                  <a:lnTo>
                    <a:pt x="650621" y="19050"/>
                  </a:lnTo>
                  <a:lnTo>
                    <a:pt x="650621" y="0"/>
                  </a:lnTo>
                  <a:cubicBezTo>
                    <a:pt x="741172" y="0"/>
                    <a:pt x="814578" y="73406"/>
                    <a:pt x="814578" y="163957"/>
                  </a:cubicBezTo>
                  <a:lnTo>
                    <a:pt x="814578" y="650621"/>
                  </a:lnTo>
                  <a:lnTo>
                    <a:pt x="795528" y="650621"/>
                  </a:lnTo>
                  <a:lnTo>
                    <a:pt x="814578" y="650621"/>
                  </a:lnTo>
                  <a:cubicBezTo>
                    <a:pt x="814578" y="741172"/>
                    <a:pt x="741172" y="814578"/>
                    <a:pt x="650621" y="814578"/>
                  </a:cubicBezTo>
                  <a:lnTo>
                    <a:pt x="650621" y="795528"/>
                  </a:lnTo>
                  <a:lnTo>
                    <a:pt x="650621" y="814578"/>
                  </a:lnTo>
                  <a:lnTo>
                    <a:pt x="163957" y="814578"/>
                  </a:lnTo>
                  <a:lnTo>
                    <a:pt x="163957" y="795528"/>
                  </a:lnTo>
                  <a:lnTo>
                    <a:pt x="163957" y="814578"/>
                  </a:lnTo>
                  <a:cubicBezTo>
                    <a:pt x="73406" y="814578"/>
                    <a:pt x="0" y="741172"/>
                    <a:pt x="0" y="650621"/>
                  </a:cubicBezTo>
                  <a:lnTo>
                    <a:pt x="0" y="163957"/>
                  </a:lnTo>
                  <a:lnTo>
                    <a:pt x="19050" y="163957"/>
                  </a:lnTo>
                  <a:lnTo>
                    <a:pt x="0" y="163957"/>
                  </a:lnTo>
                  <a:moveTo>
                    <a:pt x="38100" y="163957"/>
                  </a:moveTo>
                  <a:lnTo>
                    <a:pt x="38100" y="650621"/>
                  </a:lnTo>
                  <a:lnTo>
                    <a:pt x="19050" y="650621"/>
                  </a:lnTo>
                  <a:lnTo>
                    <a:pt x="38100" y="650621"/>
                  </a:lnTo>
                  <a:cubicBezTo>
                    <a:pt x="38100" y="720217"/>
                    <a:pt x="94488" y="776478"/>
                    <a:pt x="163957" y="776478"/>
                  </a:cubicBezTo>
                  <a:lnTo>
                    <a:pt x="650621" y="776478"/>
                  </a:lnTo>
                  <a:cubicBezTo>
                    <a:pt x="720217" y="776478"/>
                    <a:pt x="776478" y="720090"/>
                    <a:pt x="776478" y="650621"/>
                  </a:cubicBezTo>
                  <a:lnTo>
                    <a:pt x="776478" y="163957"/>
                  </a:lnTo>
                  <a:lnTo>
                    <a:pt x="795528" y="163957"/>
                  </a:lnTo>
                  <a:lnTo>
                    <a:pt x="776478" y="163957"/>
                  </a:lnTo>
                  <a:cubicBezTo>
                    <a:pt x="776478" y="94488"/>
                    <a:pt x="720090" y="38100"/>
                    <a:pt x="650621" y="38100"/>
                  </a:cubicBezTo>
                  <a:lnTo>
                    <a:pt x="163957" y="38100"/>
                  </a:lnTo>
                  <a:lnTo>
                    <a:pt x="163957" y="19050"/>
                  </a:lnTo>
                  <a:lnTo>
                    <a:pt x="163957" y="38100"/>
                  </a:lnTo>
                  <a:cubicBezTo>
                    <a:pt x="94488" y="38100"/>
                    <a:pt x="38100" y="94488"/>
                    <a:pt x="38100" y="163957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710640" y="2954559"/>
            <a:ext cx="388144" cy="46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89267" y="2841079"/>
            <a:ext cx="3235524" cy="45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sz="2499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Folder (tabs)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09916" y="3378795"/>
            <a:ext cx="3514874" cy="196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Zawiera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główne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widoki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takie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jak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zakładki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koszty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zniżki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stypendia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uczelnie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czy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studia.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Każda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nich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odpowiada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za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osobną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sekcję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prezentuje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dane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przejrzysty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interaktywny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sposób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181608" y="4628058"/>
            <a:ext cx="776436" cy="28575"/>
            <a:chOff x="0" y="0"/>
            <a:chExt cx="1035248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35304" cy="38100"/>
            </a:xfrm>
            <a:custGeom>
              <a:avLst/>
              <a:gdLst/>
              <a:ahLst/>
              <a:cxnLst/>
              <a:rect l="l" t="t" r="r" b="b"/>
              <a:pathLst>
                <a:path w="103530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6254" y="0"/>
                  </a:lnTo>
                  <a:cubicBezTo>
                    <a:pt x="1026795" y="0"/>
                    <a:pt x="1035304" y="8509"/>
                    <a:pt x="1035304" y="19050"/>
                  </a:cubicBezTo>
                  <a:cubicBezTo>
                    <a:pt x="1035304" y="29591"/>
                    <a:pt x="1026668" y="38100"/>
                    <a:pt x="101625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613530" y="4336950"/>
            <a:ext cx="610940" cy="610940"/>
            <a:chOff x="0" y="0"/>
            <a:chExt cx="814587" cy="814587"/>
          </a:xfrm>
        </p:grpSpPr>
        <p:sp>
          <p:nvSpPr>
            <p:cNvPr id="20" name="Freeform 20"/>
            <p:cNvSpPr/>
            <p:nvPr/>
          </p:nvSpPr>
          <p:spPr>
            <a:xfrm>
              <a:off x="19050" y="19050"/>
              <a:ext cx="776478" cy="776478"/>
            </a:xfrm>
            <a:custGeom>
              <a:avLst/>
              <a:gdLst/>
              <a:ahLst/>
              <a:cxnLst/>
              <a:rect l="l" t="t" r="r" b="b"/>
              <a:pathLst>
                <a:path w="776478" h="776478">
                  <a:moveTo>
                    <a:pt x="0" y="144907"/>
                  </a:moveTo>
                  <a:cubicBezTo>
                    <a:pt x="0" y="64897"/>
                    <a:pt x="64897" y="0"/>
                    <a:pt x="144907" y="0"/>
                  </a:cubicBezTo>
                  <a:lnTo>
                    <a:pt x="631571" y="0"/>
                  </a:lnTo>
                  <a:cubicBezTo>
                    <a:pt x="711581" y="0"/>
                    <a:pt x="776478" y="64897"/>
                    <a:pt x="776478" y="144907"/>
                  </a:cubicBezTo>
                  <a:lnTo>
                    <a:pt x="776478" y="631571"/>
                  </a:lnTo>
                  <a:cubicBezTo>
                    <a:pt x="776478" y="711581"/>
                    <a:pt x="711581" y="776478"/>
                    <a:pt x="631571" y="776478"/>
                  </a:cubicBezTo>
                  <a:lnTo>
                    <a:pt x="144907" y="776478"/>
                  </a:lnTo>
                  <a:cubicBezTo>
                    <a:pt x="64897" y="776478"/>
                    <a:pt x="0" y="711581"/>
                    <a:pt x="0" y="631571"/>
                  </a:cubicBezTo>
                  <a:close/>
                </a:path>
              </a:pathLst>
            </a:custGeom>
            <a:solidFill>
              <a:srgbClr val="10162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14578" cy="814578"/>
            </a:xfrm>
            <a:custGeom>
              <a:avLst/>
              <a:gdLst/>
              <a:ahLst/>
              <a:cxnLst/>
              <a:rect l="l" t="t" r="r" b="b"/>
              <a:pathLst>
                <a:path w="814578" h="814578">
                  <a:moveTo>
                    <a:pt x="0" y="163957"/>
                  </a:moveTo>
                  <a:cubicBezTo>
                    <a:pt x="0" y="73406"/>
                    <a:pt x="73406" y="0"/>
                    <a:pt x="163957" y="0"/>
                  </a:cubicBezTo>
                  <a:lnTo>
                    <a:pt x="650621" y="0"/>
                  </a:lnTo>
                  <a:lnTo>
                    <a:pt x="650621" y="19050"/>
                  </a:lnTo>
                  <a:lnTo>
                    <a:pt x="650621" y="0"/>
                  </a:lnTo>
                  <a:lnTo>
                    <a:pt x="650621" y="19050"/>
                  </a:lnTo>
                  <a:lnTo>
                    <a:pt x="650621" y="0"/>
                  </a:lnTo>
                  <a:cubicBezTo>
                    <a:pt x="741172" y="0"/>
                    <a:pt x="814578" y="73406"/>
                    <a:pt x="814578" y="163957"/>
                  </a:cubicBezTo>
                  <a:lnTo>
                    <a:pt x="814578" y="650621"/>
                  </a:lnTo>
                  <a:lnTo>
                    <a:pt x="795528" y="650621"/>
                  </a:lnTo>
                  <a:lnTo>
                    <a:pt x="814578" y="650621"/>
                  </a:lnTo>
                  <a:cubicBezTo>
                    <a:pt x="814578" y="741172"/>
                    <a:pt x="741172" y="814578"/>
                    <a:pt x="650621" y="814578"/>
                  </a:cubicBezTo>
                  <a:lnTo>
                    <a:pt x="650621" y="795528"/>
                  </a:lnTo>
                  <a:lnTo>
                    <a:pt x="650621" y="814578"/>
                  </a:lnTo>
                  <a:lnTo>
                    <a:pt x="163957" y="814578"/>
                  </a:lnTo>
                  <a:lnTo>
                    <a:pt x="163957" y="795528"/>
                  </a:lnTo>
                  <a:lnTo>
                    <a:pt x="163957" y="814578"/>
                  </a:lnTo>
                  <a:cubicBezTo>
                    <a:pt x="73406" y="814578"/>
                    <a:pt x="0" y="741172"/>
                    <a:pt x="0" y="650621"/>
                  </a:cubicBezTo>
                  <a:lnTo>
                    <a:pt x="0" y="163957"/>
                  </a:lnTo>
                  <a:lnTo>
                    <a:pt x="19050" y="163957"/>
                  </a:lnTo>
                  <a:lnTo>
                    <a:pt x="0" y="163957"/>
                  </a:lnTo>
                  <a:moveTo>
                    <a:pt x="38100" y="163957"/>
                  </a:moveTo>
                  <a:lnTo>
                    <a:pt x="38100" y="650621"/>
                  </a:lnTo>
                  <a:lnTo>
                    <a:pt x="19050" y="650621"/>
                  </a:lnTo>
                  <a:lnTo>
                    <a:pt x="38100" y="650621"/>
                  </a:lnTo>
                  <a:cubicBezTo>
                    <a:pt x="38100" y="720217"/>
                    <a:pt x="94488" y="776478"/>
                    <a:pt x="163957" y="776478"/>
                  </a:cubicBezTo>
                  <a:lnTo>
                    <a:pt x="650621" y="776478"/>
                  </a:lnTo>
                  <a:cubicBezTo>
                    <a:pt x="720217" y="776478"/>
                    <a:pt x="776478" y="720090"/>
                    <a:pt x="776478" y="650621"/>
                  </a:cubicBezTo>
                  <a:lnTo>
                    <a:pt x="776478" y="163957"/>
                  </a:lnTo>
                  <a:lnTo>
                    <a:pt x="795528" y="163957"/>
                  </a:lnTo>
                  <a:lnTo>
                    <a:pt x="776478" y="163957"/>
                  </a:lnTo>
                  <a:cubicBezTo>
                    <a:pt x="776478" y="94488"/>
                    <a:pt x="720090" y="38100"/>
                    <a:pt x="650621" y="38100"/>
                  </a:cubicBezTo>
                  <a:lnTo>
                    <a:pt x="163957" y="38100"/>
                  </a:lnTo>
                  <a:lnTo>
                    <a:pt x="163957" y="19050"/>
                  </a:lnTo>
                  <a:lnTo>
                    <a:pt x="163957" y="38100"/>
                  </a:lnTo>
                  <a:cubicBezTo>
                    <a:pt x="94488" y="38100"/>
                    <a:pt x="38100" y="94488"/>
                    <a:pt x="38100" y="163957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739215" y="4502150"/>
            <a:ext cx="388144" cy="46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13210" y="4393951"/>
            <a:ext cx="3235524" cy="45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99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Folder UI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13210" y="4931667"/>
            <a:ext cx="3514874" cy="24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75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Odpowiada za elementy interfejsu użytkownika – komponenty wizualne, animacje oraz sekcje prezentacyjne. To tutaj znajdują się pliki odpowiedzialne za wygląd kart, przycisków, efektów przewijania i dynamiczne elementy aplikacji.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879956" y="6392415"/>
            <a:ext cx="776436" cy="28575"/>
            <a:chOff x="0" y="0"/>
            <a:chExt cx="1035248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35304" cy="38100"/>
            </a:xfrm>
            <a:custGeom>
              <a:avLst/>
              <a:gdLst/>
              <a:ahLst/>
              <a:cxnLst/>
              <a:rect l="l" t="t" r="r" b="b"/>
              <a:pathLst>
                <a:path w="103530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16254" y="0"/>
                  </a:lnTo>
                  <a:cubicBezTo>
                    <a:pt x="1026795" y="0"/>
                    <a:pt x="1035304" y="8509"/>
                    <a:pt x="1035304" y="19050"/>
                  </a:cubicBezTo>
                  <a:cubicBezTo>
                    <a:pt x="1035304" y="29591"/>
                    <a:pt x="1026668" y="38100"/>
                    <a:pt x="101625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642105" y="6086945"/>
            <a:ext cx="610940" cy="610940"/>
            <a:chOff x="0" y="0"/>
            <a:chExt cx="814587" cy="814587"/>
          </a:xfrm>
        </p:grpSpPr>
        <p:sp>
          <p:nvSpPr>
            <p:cNvPr id="28" name="Freeform 28"/>
            <p:cNvSpPr/>
            <p:nvPr/>
          </p:nvSpPr>
          <p:spPr>
            <a:xfrm>
              <a:off x="19050" y="19050"/>
              <a:ext cx="776478" cy="776478"/>
            </a:xfrm>
            <a:custGeom>
              <a:avLst/>
              <a:gdLst/>
              <a:ahLst/>
              <a:cxnLst/>
              <a:rect l="l" t="t" r="r" b="b"/>
              <a:pathLst>
                <a:path w="776478" h="776478">
                  <a:moveTo>
                    <a:pt x="0" y="144907"/>
                  </a:moveTo>
                  <a:cubicBezTo>
                    <a:pt x="0" y="64897"/>
                    <a:pt x="64897" y="0"/>
                    <a:pt x="144907" y="0"/>
                  </a:cubicBezTo>
                  <a:lnTo>
                    <a:pt x="631571" y="0"/>
                  </a:lnTo>
                  <a:cubicBezTo>
                    <a:pt x="711581" y="0"/>
                    <a:pt x="776478" y="64897"/>
                    <a:pt x="776478" y="144907"/>
                  </a:cubicBezTo>
                  <a:lnTo>
                    <a:pt x="776478" y="631571"/>
                  </a:lnTo>
                  <a:cubicBezTo>
                    <a:pt x="776478" y="711581"/>
                    <a:pt x="711581" y="776478"/>
                    <a:pt x="631571" y="776478"/>
                  </a:cubicBezTo>
                  <a:lnTo>
                    <a:pt x="144907" y="776478"/>
                  </a:lnTo>
                  <a:cubicBezTo>
                    <a:pt x="64897" y="776478"/>
                    <a:pt x="0" y="711581"/>
                    <a:pt x="0" y="631571"/>
                  </a:cubicBezTo>
                  <a:close/>
                </a:path>
              </a:pathLst>
            </a:custGeom>
            <a:solidFill>
              <a:srgbClr val="10162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14578" cy="814578"/>
            </a:xfrm>
            <a:custGeom>
              <a:avLst/>
              <a:gdLst/>
              <a:ahLst/>
              <a:cxnLst/>
              <a:rect l="l" t="t" r="r" b="b"/>
              <a:pathLst>
                <a:path w="814578" h="814578">
                  <a:moveTo>
                    <a:pt x="0" y="163957"/>
                  </a:moveTo>
                  <a:cubicBezTo>
                    <a:pt x="0" y="73406"/>
                    <a:pt x="73406" y="0"/>
                    <a:pt x="163957" y="0"/>
                  </a:cubicBezTo>
                  <a:lnTo>
                    <a:pt x="650621" y="0"/>
                  </a:lnTo>
                  <a:lnTo>
                    <a:pt x="650621" y="19050"/>
                  </a:lnTo>
                  <a:lnTo>
                    <a:pt x="650621" y="0"/>
                  </a:lnTo>
                  <a:lnTo>
                    <a:pt x="650621" y="19050"/>
                  </a:lnTo>
                  <a:lnTo>
                    <a:pt x="650621" y="0"/>
                  </a:lnTo>
                  <a:cubicBezTo>
                    <a:pt x="741172" y="0"/>
                    <a:pt x="814578" y="73406"/>
                    <a:pt x="814578" y="163957"/>
                  </a:cubicBezTo>
                  <a:lnTo>
                    <a:pt x="814578" y="650621"/>
                  </a:lnTo>
                  <a:lnTo>
                    <a:pt x="795528" y="650621"/>
                  </a:lnTo>
                  <a:lnTo>
                    <a:pt x="814578" y="650621"/>
                  </a:lnTo>
                  <a:cubicBezTo>
                    <a:pt x="814578" y="741172"/>
                    <a:pt x="741172" y="814578"/>
                    <a:pt x="650621" y="814578"/>
                  </a:cubicBezTo>
                  <a:lnTo>
                    <a:pt x="650621" y="795528"/>
                  </a:lnTo>
                  <a:lnTo>
                    <a:pt x="650621" y="814578"/>
                  </a:lnTo>
                  <a:lnTo>
                    <a:pt x="163957" y="814578"/>
                  </a:lnTo>
                  <a:lnTo>
                    <a:pt x="163957" y="795528"/>
                  </a:lnTo>
                  <a:lnTo>
                    <a:pt x="163957" y="814578"/>
                  </a:lnTo>
                  <a:cubicBezTo>
                    <a:pt x="73406" y="814578"/>
                    <a:pt x="0" y="741172"/>
                    <a:pt x="0" y="650621"/>
                  </a:cubicBezTo>
                  <a:lnTo>
                    <a:pt x="0" y="163957"/>
                  </a:lnTo>
                  <a:lnTo>
                    <a:pt x="19050" y="163957"/>
                  </a:lnTo>
                  <a:lnTo>
                    <a:pt x="0" y="163957"/>
                  </a:lnTo>
                  <a:moveTo>
                    <a:pt x="38100" y="163957"/>
                  </a:moveTo>
                  <a:lnTo>
                    <a:pt x="38100" y="650621"/>
                  </a:lnTo>
                  <a:lnTo>
                    <a:pt x="19050" y="650621"/>
                  </a:lnTo>
                  <a:lnTo>
                    <a:pt x="38100" y="650621"/>
                  </a:lnTo>
                  <a:cubicBezTo>
                    <a:pt x="38100" y="720217"/>
                    <a:pt x="94488" y="776478"/>
                    <a:pt x="163957" y="776478"/>
                  </a:cubicBezTo>
                  <a:lnTo>
                    <a:pt x="650621" y="776478"/>
                  </a:lnTo>
                  <a:cubicBezTo>
                    <a:pt x="720217" y="776478"/>
                    <a:pt x="776478" y="720090"/>
                    <a:pt x="776478" y="650621"/>
                  </a:cubicBezTo>
                  <a:lnTo>
                    <a:pt x="776478" y="163957"/>
                  </a:lnTo>
                  <a:lnTo>
                    <a:pt x="795528" y="163957"/>
                  </a:lnTo>
                  <a:lnTo>
                    <a:pt x="776478" y="163957"/>
                  </a:lnTo>
                  <a:cubicBezTo>
                    <a:pt x="776478" y="94488"/>
                    <a:pt x="720090" y="38100"/>
                    <a:pt x="650621" y="38100"/>
                  </a:cubicBezTo>
                  <a:lnTo>
                    <a:pt x="163957" y="38100"/>
                  </a:lnTo>
                  <a:lnTo>
                    <a:pt x="163957" y="19050"/>
                  </a:lnTo>
                  <a:lnTo>
                    <a:pt x="163957" y="38100"/>
                  </a:lnTo>
                  <a:cubicBezTo>
                    <a:pt x="94488" y="38100"/>
                    <a:pt x="38100" y="94488"/>
                    <a:pt x="38100" y="163957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8739215" y="6251550"/>
            <a:ext cx="388144" cy="46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389267" y="6158309"/>
            <a:ext cx="3235524" cy="45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sz="2499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Folder constants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09916" y="6696024"/>
            <a:ext cx="3514874" cy="196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25"/>
              </a:lnSpc>
            </a:pP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Zawiera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stałe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wykorzystywane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pl-PL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projekcie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takie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jak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motyw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kolorystyczny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oraz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dane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dotyczące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uczelni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w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Łodzi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Dzięki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temu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cała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pozostaje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spójna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łatwa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w </a:t>
            </a:r>
            <a:r>
              <a:rPr lang="en-US" sz="175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utrzymaniu</a:t>
            </a:r>
            <a:r>
              <a:rPr lang="en-US" sz="175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405391" y="2560157"/>
            <a:ext cx="3381848" cy="3131781"/>
            <a:chOff x="0" y="0"/>
            <a:chExt cx="4509130" cy="417570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09135" cy="4175760"/>
            </a:xfrm>
            <a:custGeom>
              <a:avLst/>
              <a:gdLst/>
              <a:ahLst/>
              <a:cxnLst/>
              <a:rect l="l" t="t" r="r" b="b"/>
              <a:pathLst>
                <a:path w="4509135" h="4175760">
                  <a:moveTo>
                    <a:pt x="0" y="0"/>
                  </a:moveTo>
                  <a:lnTo>
                    <a:pt x="4509135" y="0"/>
                  </a:lnTo>
                  <a:lnTo>
                    <a:pt x="4509135" y="4175760"/>
                  </a:lnTo>
                  <a:lnTo>
                    <a:pt x="0" y="4175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1"/>
              </a:stretch>
            </a:blip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986097" y="6856242"/>
            <a:ext cx="2857899" cy="1012173"/>
            <a:chOff x="0" y="0"/>
            <a:chExt cx="3810532" cy="13495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810508" cy="1349502"/>
            </a:xfrm>
            <a:custGeom>
              <a:avLst/>
              <a:gdLst/>
              <a:ahLst/>
              <a:cxnLst/>
              <a:rect l="l" t="t" r="r" b="b"/>
              <a:pathLst>
                <a:path w="3810508" h="1349502">
                  <a:moveTo>
                    <a:pt x="0" y="0"/>
                  </a:moveTo>
                  <a:lnTo>
                    <a:pt x="3810508" y="0"/>
                  </a:lnTo>
                  <a:lnTo>
                    <a:pt x="3810508" y="1349502"/>
                  </a:lnTo>
                  <a:lnTo>
                    <a:pt x="0" y="1349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4"/>
              </a:stretch>
            </a:blip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4178084" y="5007867"/>
            <a:ext cx="3560466" cy="2274411"/>
            <a:chOff x="0" y="0"/>
            <a:chExt cx="4747288" cy="303254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747260" cy="3032506"/>
            </a:xfrm>
            <a:custGeom>
              <a:avLst/>
              <a:gdLst/>
              <a:ahLst/>
              <a:cxnLst/>
              <a:rect l="l" t="t" r="r" b="b"/>
              <a:pathLst>
                <a:path w="4747260" h="3032506">
                  <a:moveTo>
                    <a:pt x="0" y="0"/>
                  </a:moveTo>
                  <a:lnTo>
                    <a:pt x="4747260" y="0"/>
                  </a:lnTo>
                  <a:lnTo>
                    <a:pt x="4747260" y="3032506"/>
                  </a:lnTo>
                  <a:lnTo>
                    <a:pt x="0" y="3032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98178" y="1121568"/>
            <a:ext cx="9633645" cy="113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Wieloplatformowa</a:t>
            </a:r>
            <a:r>
              <a:rPr lang="en-US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aplikacja</a:t>
            </a:r>
            <a:endParaRPr lang="en-US" sz="4000" b="1" dirty="0">
              <a:solidFill>
                <a:srgbClr val="F2F5FA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81360" y="2381843"/>
            <a:ext cx="9633645" cy="69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Aplikacja „StudyLodz” została zaprojektowana z myślą o pełnej dostępności i wygodzie użytkowania, niezależnie od urządzenia czy systemu operacyjnego.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83890" y="3583186"/>
            <a:ext cx="1055191" cy="1779985"/>
            <a:chOff x="0" y="0"/>
            <a:chExt cx="1406922" cy="2373313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1368806" cy="2335149"/>
            </a:xfrm>
            <a:custGeom>
              <a:avLst/>
              <a:gdLst/>
              <a:ahLst/>
              <a:cxnLst/>
              <a:rect l="l" t="t" r="r" b="b"/>
              <a:pathLst>
                <a:path w="1368806" h="2335149">
                  <a:moveTo>
                    <a:pt x="0" y="692150"/>
                  </a:moveTo>
                  <a:cubicBezTo>
                    <a:pt x="0" y="309880"/>
                    <a:pt x="306451" y="0"/>
                    <a:pt x="684403" y="0"/>
                  </a:cubicBezTo>
                  <a:cubicBezTo>
                    <a:pt x="1062355" y="0"/>
                    <a:pt x="1368806" y="309880"/>
                    <a:pt x="1368806" y="692150"/>
                  </a:cubicBezTo>
                  <a:lnTo>
                    <a:pt x="1368806" y="1642999"/>
                  </a:lnTo>
                  <a:cubicBezTo>
                    <a:pt x="1368806" y="2025269"/>
                    <a:pt x="1062355" y="2335149"/>
                    <a:pt x="684403" y="2335149"/>
                  </a:cubicBezTo>
                  <a:cubicBezTo>
                    <a:pt x="306451" y="2335149"/>
                    <a:pt x="0" y="2025269"/>
                    <a:pt x="0" y="1642999"/>
                  </a:cubicBezTo>
                  <a:close/>
                </a:path>
              </a:pathLst>
            </a:custGeom>
            <a:solidFill>
              <a:srgbClr val="10162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406906" cy="2373249"/>
            </a:xfrm>
            <a:custGeom>
              <a:avLst/>
              <a:gdLst/>
              <a:ahLst/>
              <a:cxnLst/>
              <a:rect l="l" t="t" r="r" b="b"/>
              <a:pathLst>
                <a:path w="1406906" h="2373249">
                  <a:moveTo>
                    <a:pt x="0" y="711200"/>
                  </a:moveTo>
                  <a:cubicBezTo>
                    <a:pt x="0" y="318643"/>
                    <a:pt x="314706" y="0"/>
                    <a:pt x="703453" y="0"/>
                  </a:cubicBezTo>
                  <a:cubicBezTo>
                    <a:pt x="707136" y="0"/>
                    <a:pt x="710692" y="1016"/>
                    <a:pt x="713740" y="3048"/>
                  </a:cubicBezTo>
                  <a:lnTo>
                    <a:pt x="703453" y="19050"/>
                  </a:lnTo>
                  <a:lnTo>
                    <a:pt x="703453" y="0"/>
                  </a:lnTo>
                  <a:lnTo>
                    <a:pt x="703453" y="19050"/>
                  </a:lnTo>
                  <a:lnTo>
                    <a:pt x="703453" y="0"/>
                  </a:lnTo>
                  <a:cubicBezTo>
                    <a:pt x="1092200" y="0"/>
                    <a:pt x="1406906" y="318643"/>
                    <a:pt x="1406906" y="711200"/>
                  </a:cubicBezTo>
                  <a:lnTo>
                    <a:pt x="1406906" y="1662049"/>
                  </a:lnTo>
                  <a:lnTo>
                    <a:pt x="1387856" y="1662049"/>
                  </a:lnTo>
                  <a:lnTo>
                    <a:pt x="1406906" y="1662049"/>
                  </a:lnTo>
                  <a:cubicBezTo>
                    <a:pt x="1406906" y="2054606"/>
                    <a:pt x="1092200" y="2373249"/>
                    <a:pt x="703453" y="2373249"/>
                  </a:cubicBezTo>
                  <a:lnTo>
                    <a:pt x="703453" y="2354199"/>
                  </a:lnTo>
                  <a:lnTo>
                    <a:pt x="703453" y="2373249"/>
                  </a:lnTo>
                  <a:cubicBezTo>
                    <a:pt x="314706" y="2373249"/>
                    <a:pt x="0" y="2054606"/>
                    <a:pt x="0" y="1662049"/>
                  </a:cubicBezTo>
                  <a:lnTo>
                    <a:pt x="0" y="711200"/>
                  </a:lnTo>
                  <a:lnTo>
                    <a:pt x="19050" y="711200"/>
                  </a:lnTo>
                  <a:lnTo>
                    <a:pt x="0" y="711200"/>
                  </a:lnTo>
                  <a:moveTo>
                    <a:pt x="38100" y="711200"/>
                  </a:moveTo>
                  <a:lnTo>
                    <a:pt x="38100" y="1662049"/>
                  </a:lnTo>
                  <a:lnTo>
                    <a:pt x="19050" y="1662049"/>
                  </a:lnTo>
                  <a:lnTo>
                    <a:pt x="38100" y="1662049"/>
                  </a:lnTo>
                  <a:cubicBezTo>
                    <a:pt x="38100" y="2034032"/>
                    <a:pt x="336169" y="2335149"/>
                    <a:pt x="703453" y="2335149"/>
                  </a:cubicBezTo>
                  <a:cubicBezTo>
                    <a:pt x="1070737" y="2335149"/>
                    <a:pt x="1368806" y="2034032"/>
                    <a:pt x="1368806" y="1662049"/>
                  </a:cubicBezTo>
                  <a:lnTo>
                    <a:pt x="1368806" y="711200"/>
                  </a:lnTo>
                  <a:lnTo>
                    <a:pt x="1387856" y="711200"/>
                  </a:lnTo>
                  <a:lnTo>
                    <a:pt x="1368806" y="711200"/>
                  </a:lnTo>
                  <a:cubicBezTo>
                    <a:pt x="1368806" y="339217"/>
                    <a:pt x="1070737" y="38100"/>
                    <a:pt x="703453" y="38100"/>
                  </a:cubicBezTo>
                  <a:cubicBezTo>
                    <a:pt x="699770" y="38100"/>
                    <a:pt x="696214" y="37084"/>
                    <a:pt x="693166" y="35052"/>
                  </a:cubicBezTo>
                  <a:lnTo>
                    <a:pt x="703453" y="19050"/>
                  </a:lnTo>
                  <a:lnTo>
                    <a:pt x="703453" y="38100"/>
                  </a:lnTo>
                  <a:cubicBezTo>
                    <a:pt x="336169" y="38100"/>
                    <a:pt x="38100" y="339217"/>
                    <a:pt x="38100" y="711200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19051" y="4222998"/>
            <a:ext cx="384870" cy="500360"/>
            <a:chOff x="0" y="0"/>
            <a:chExt cx="513160" cy="66714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13207" cy="667131"/>
            </a:xfrm>
            <a:custGeom>
              <a:avLst/>
              <a:gdLst/>
              <a:ahLst/>
              <a:cxnLst/>
              <a:rect l="l" t="t" r="r" b="b"/>
              <a:pathLst>
                <a:path w="513207" h="667131">
                  <a:moveTo>
                    <a:pt x="0" y="0"/>
                  </a:moveTo>
                  <a:lnTo>
                    <a:pt x="513207" y="0"/>
                  </a:lnTo>
                  <a:lnTo>
                    <a:pt x="513207" y="667131"/>
                  </a:lnTo>
                  <a:lnTo>
                    <a:pt x="0" y="667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58" r="9" b="-96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181374" y="3815954"/>
            <a:ext cx="4399806" cy="4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99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Android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76016" y="4242867"/>
            <a:ext cx="8474626" cy="98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Aplikacja jest w pełni zoptymalizowana dla systemu Android, oferując szybkie działanie, intuicyjny interfejs oraz możliwość personalizacji ustawień według potrzeb studenta.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83890" y="5591175"/>
            <a:ext cx="1055191" cy="1779985"/>
            <a:chOff x="0" y="0"/>
            <a:chExt cx="1406922" cy="2373313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1368806" cy="2335149"/>
            </a:xfrm>
            <a:custGeom>
              <a:avLst/>
              <a:gdLst/>
              <a:ahLst/>
              <a:cxnLst/>
              <a:rect l="l" t="t" r="r" b="b"/>
              <a:pathLst>
                <a:path w="1368806" h="2335149">
                  <a:moveTo>
                    <a:pt x="0" y="692150"/>
                  </a:moveTo>
                  <a:cubicBezTo>
                    <a:pt x="0" y="309880"/>
                    <a:pt x="306451" y="0"/>
                    <a:pt x="684403" y="0"/>
                  </a:cubicBezTo>
                  <a:cubicBezTo>
                    <a:pt x="1062355" y="0"/>
                    <a:pt x="1368806" y="309880"/>
                    <a:pt x="1368806" y="692150"/>
                  </a:cubicBezTo>
                  <a:lnTo>
                    <a:pt x="1368806" y="1642999"/>
                  </a:lnTo>
                  <a:cubicBezTo>
                    <a:pt x="1368806" y="2025269"/>
                    <a:pt x="1062355" y="2335149"/>
                    <a:pt x="684403" y="2335149"/>
                  </a:cubicBezTo>
                  <a:cubicBezTo>
                    <a:pt x="306451" y="2335149"/>
                    <a:pt x="0" y="2025269"/>
                    <a:pt x="0" y="1642999"/>
                  </a:cubicBezTo>
                  <a:close/>
                </a:path>
              </a:pathLst>
            </a:custGeom>
            <a:solidFill>
              <a:srgbClr val="10162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406906" cy="2373249"/>
            </a:xfrm>
            <a:custGeom>
              <a:avLst/>
              <a:gdLst/>
              <a:ahLst/>
              <a:cxnLst/>
              <a:rect l="l" t="t" r="r" b="b"/>
              <a:pathLst>
                <a:path w="1406906" h="2373249">
                  <a:moveTo>
                    <a:pt x="0" y="711200"/>
                  </a:moveTo>
                  <a:cubicBezTo>
                    <a:pt x="0" y="318643"/>
                    <a:pt x="314706" y="0"/>
                    <a:pt x="703453" y="0"/>
                  </a:cubicBezTo>
                  <a:cubicBezTo>
                    <a:pt x="707136" y="0"/>
                    <a:pt x="710692" y="1016"/>
                    <a:pt x="713740" y="3048"/>
                  </a:cubicBezTo>
                  <a:lnTo>
                    <a:pt x="703453" y="19050"/>
                  </a:lnTo>
                  <a:lnTo>
                    <a:pt x="703453" y="0"/>
                  </a:lnTo>
                  <a:lnTo>
                    <a:pt x="703453" y="19050"/>
                  </a:lnTo>
                  <a:lnTo>
                    <a:pt x="703453" y="0"/>
                  </a:lnTo>
                  <a:cubicBezTo>
                    <a:pt x="1092200" y="0"/>
                    <a:pt x="1406906" y="318643"/>
                    <a:pt x="1406906" y="711200"/>
                  </a:cubicBezTo>
                  <a:lnTo>
                    <a:pt x="1406906" y="1662049"/>
                  </a:lnTo>
                  <a:lnTo>
                    <a:pt x="1387856" y="1662049"/>
                  </a:lnTo>
                  <a:lnTo>
                    <a:pt x="1406906" y="1662049"/>
                  </a:lnTo>
                  <a:cubicBezTo>
                    <a:pt x="1406906" y="2054606"/>
                    <a:pt x="1092200" y="2373249"/>
                    <a:pt x="703453" y="2373249"/>
                  </a:cubicBezTo>
                  <a:lnTo>
                    <a:pt x="703453" y="2354199"/>
                  </a:lnTo>
                  <a:lnTo>
                    <a:pt x="703453" y="2373249"/>
                  </a:lnTo>
                  <a:cubicBezTo>
                    <a:pt x="314706" y="2373249"/>
                    <a:pt x="0" y="2054606"/>
                    <a:pt x="0" y="1662049"/>
                  </a:cubicBezTo>
                  <a:lnTo>
                    <a:pt x="0" y="711200"/>
                  </a:lnTo>
                  <a:lnTo>
                    <a:pt x="19050" y="711200"/>
                  </a:lnTo>
                  <a:lnTo>
                    <a:pt x="0" y="711200"/>
                  </a:lnTo>
                  <a:moveTo>
                    <a:pt x="38100" y="711200"/>
                  </a:moveTo>
                  <a:lnTo>
                    <a:pt x="38100" y="1662049"/>
                  </a:lnTo>
                  <a:lnTo>
                    <a:pt x="19050" y="1662049"/>
                  </a:lnTo>
                  <a:lnTo>
                    <a:pt x="38100" y="1662049"/>
                  </a:lnTo>
                  <a:cubicBezTo>
                    <a:pt x="38100" y="2034032"/>
                    <a:pt x="336169" y="2335149"/>
                    <a:pt x="703453" y="2335149"/>
                  </a:cubicBezTo>
                  <a:cubicBezTo>
                    <a:pt x="1070737" y="2335149"/>
                    <a:pt x="1368806" y="2034032"/>
                    <a:pt x="1368806" y="1662049"/>
                  </a:cubicBezTo>
                  <a:lnTo>
                    <a:pt x="1368806" y="711200"/>
                  </a:lnTo>
                  <a:lnTo>
                    <a:pt x="1387856" y="711200"/>
                  </a:lnTo>
                  <a:lnTo>
                    <a:pt x="1368806" y="711200"/>
                  </a:lnTo>
                  <a:cubicBezTo>
                    <a:pt x="1368806" y="339217"/>
                    <a:pt x="1070737" y="38100"/>
                    <a:pt x="703453" y="38100"/>
                  </a:cubicBezTo>
                  <a:cubicBezTo>
                    <a:pt x="699770" y="38100"/>
                    <a:pt x="696214" y="37084"/>
                    <a:pt x="693166" y="35052"/>
                  </a:cubicBezTo>
                  <a:lnTo>
                    <a:pt x="703453" y="19050"/>
                  </a:lnTo>
                  <a:lnTo>
                    <a:pt x="703453" y="38100"/>
                  </a:lnTo>
                  <a:cubicBezTo>
                    <a:pt x="336169" y="38100"/>
                    <a:pt x="38100" y="339217"/>
                    <a:pt x="38100" y="711200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19051" y="6230987"/>
            <a:ext cx="384870" cy="500360"/>
            <a:chOff x="0" y="0"/>
            <a:chExt cx="513160" cy="667147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513207" cy="667131"/>
            </a:xfrm>
            <a:custGeom>
              <a:avLst/>
              <a:gdLst/>
              <a:ahLst/>
              <a:cxnLst/>
              <a:rect l="l" t="t" r="r" b="b"/>
              <a:pathLst>
                <a:path w="513207" h="667131">
                  <a:moveTo>
                    <a:pt x="0" y="0"/>
                  </a:moveTo>
                  <a:lnTo>
                    <a:pt x="513207" y="0"/>
                  </a:lnTo>
                  <a:lnTo>
                    <a:pt x="513207" y="667131"/>
                  </a:lnTo>
                  <a:lnTo>
                    <a:pt x="0" y="667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58" r="9" b="-96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181374" y="5823942"/>
            <a:ext cx="4833640" cy="3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pl-PL" sz="2499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sz="2499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59199" y="6253910"/>
            <a:ext cx="8474626" cy="98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Wersja na iOS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zapewnia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tę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samą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funkcjonalność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estetykę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lang="pl-PL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zachowaniem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standardów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Apple.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Dzięki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temu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użytkownicy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iPhone’ów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mogą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korzystać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z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płynnego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bezpiecznego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dostępu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wszystkich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funkcji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83890" y="7599164"/>
            <a:ext cx="1055191" cy="1779985"/>
            <a:chOff x="0" y="0"/>
            <a:chExt cx="1406922" cy="2373313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1368806" cy="2335149"/>
            </a:xfrm>
            <a:custGeom>
              <a:avLst/>
              <a:gdLst/>
              <a:ahLst/>
              <a:cxnLst/>
              <a:rect l="l" t="t" r="r" b="b"/>
              <a:pathLst>
                <a:path w="1368806" h="2335149">
                  <a:moveTo>
                    <a:pt x="0" y="692150"/>
                  </a:moveTo>
                  <a:cubicBezTo>
                    <a:pt x="0" y="309880"/>
                    <a:pt x="306451" y="0"/>
                    <a:pt x="684403" y="0"/>
                  </a:cubicBezTo>
                  <a:cubicBezTo>
                    <a:pt x="1062355" y="0"/>
                    <a:pt x="1368806" y="309880"/>
                    <a:pt x="1368806" y="692150"/>
                  </a:cubicBezTo>
                  <a:lnTo>
                    <a:pt x="1368806" y="1642999"/>
                  </a:lnTo>
                  <a:cubicBezTo>
                    <a:pt x="1368806" y="2025269"/>
                    <a:pt x="1062355" y="2335149"/>
                    <a:pt x="684403" y="2335149"/>
                  </a:cubicBezTo>
                  <a:cubicBezTo>
                    <a:pt x="306451" y="2335149"/>
                    <a:pt x="0" y="2025269"/>
                    <a:pt x="0" y="1642999"/>
                  </a:cubicBezTo>
                  <a:close/>
                </a:path>
              </a:pathLst>
            </a:custGeom>
            <a:solidFill>
              <a:srgbClr val="10162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406906" cy="2373249"/>
            </a:xfrm>
            <a:custGeom>
              <a:avLst/>
              <a:gdLst/>
              <a:ahLst/>
              <a:cxnLst/>
              <a:rect l="l" t="t" r="r" b="b"/>
              <a:pathLst>
                <a:path w="1406906" h="2373249">
                  <a:moveTo>
                    <a:pt x="0" y="711200"/>
                  </a:moveTo>
                  <a:cubicBezTo>
                    <a:pt x="0" y="318643"/>
                    <a:pt x="314706" y="0"/>
                    <a:pt x="703453" y="0"/>
                  </a:cubicBezTo>
                  <a:cubicBezTo>
                    <a:pt x="707136" y="0"/>
                    <a:pt x="710692" y="1016"/>
                    <a:pt x="713740" y="3048"/>
                  </a:cubicBezTo>
                  <a:lnTo>
                    <a:pt x="703453" y="19050"/>
                  </a:lnTo>
                  <a:lnTo>
                    <a:pt x="703453" y="0"/>
                  </a:lnTo>
                  <a:lnTo>
                    <a:pt x="703453" y="19050"/>
                  </a:lnTo>
                  <a:lnTo>
                    <a:pt x="703453" y="0"/>
                  </a:lnTo>
                  <a:cubicBezTo>
                    <a:pt x="1092200" y="0"/>
                    <a:pt x="1406906" y="318643"/>
                    <a:pt x="1406906" y="711200"/>
                  </a:cubicBezTo>
                  <a:lnTo>
                    <a:pt x="1406906" y="1662049"/>
                  </a:lnTo>
                  <a:lnTo>
                    <a:pt x="1387856" y="1662049"/>
                  </a:lnTo>
                  <a:lnTo>
                    <a:pt x="1406906" y="1662049"/>
                  </a:lnTo>
                  <a:cubicBezTo>
                    <a:pt x="1406906" y="2054606"/>
                    <a:pt x="1092200" y="2373249"/>
                    <a:pt x="703453" y="2373249"/>
                  </a:cubicBezTo>
                  <a:lnTo>
                    <a:pt x="703453" y="2354199"/>
                  </a:lnTo>
                  <a:lnTo>
                    <a:pt x="703453" y="2373249"/>
                  </a:lnTo>
                  <a:cubicBezTo>
                    <a:pt x="314706" y="2373249"/>
                    <a:pt x="0" y="2054606"/>
                    <a:pt x="0" y="1662049"/>
                  </a:cubicBezTo>
                  <a:lnTo>
                    <a:pt x="0" y="711200"/>
                  </a:lnTo>
                  <a:lnTo>
                    <a:pt x="19050" y="711200"/>
                  </a:lnTo>
                  <a:lnTo>
                    <a:pt x="0" y="711200"/>
                  </a:lnTo>
                  <a:moveTo>
                    <a:pt x="38100" y="711200"/>
                  </a:moveTo>
                  <a:lnTo>
                    <a:pt x="38100" y="1662049"/>
                  </a:lnTo>
                  <a:lnTo>
                    <a:pt x="19050" y="1662049"/>
                  </a:lnTo>
                  <a:lnTo>
                    <a:pt x="38100" y="1662049"/>
                  </a:lnTo>
                  <a:cubicBezTo>
                    <a:pt x="38100" y="2034032"/>
                    <a:pt x="336169" y="2335149"/>
                    <a:pt x="703453" y="2335149"/>
                  </a:cubicBezTo>
                  <a:cubicBezTo>
                    <a:pt x="1070737" y="2335149"/>
                    <a:pt x="1368806" y="2034032"/>
                    <a:pt x="1368806" y="1662049"/>
                  </a:cubicBezTo>
                  <a:lnTo>
                    <a:pt x="1368806" y="711200"/>
                  </a:lnTo>
                  <a:lnTo>
                    <a:pt x="1387856" y="711200"/>
                  </a:lnTo>
                  <a:lnTo>
                    <a:pt x="1368806" y="711200"/>
                  </a:lnTo>
                  <a:cubicBezTo>
                    <a:pt x="1368806" y="339217"/>
                    <a:pt x="1070737" y="38100"/>
                    <a:pt x="703453" y="38100"/>
                  </a:cubicBezTo>
                  <a:cubicBezTo>
                    <a:pt x="699770" y="38100"/>
                    <a:pt x="696214" y="37084"/>
                    <a:pt x="693166" y="35052"/>
                  </a:cubicBezTo>
                  <a:lnTo>
                    <a:pt x="703453" y="19050"/>
                  </a:lnTo>
                  <a:lnTo>
                    <a:pt x="703453" y="38100"/>
                  </a:lnTo>
                  <a:cubicBezTo>
                    <a:pt x="336169" y="38100"/>
                    <a:pt x="38100" y="339217"/>
                    <a:pt x="38100" y="711200"/>
                  </a:cubicBezTo>
                  <a:close/>
                </a:path>
              </a:pathLst>
            </a:custGeom>
            <a:solidFill>
              <a:srgbClr val="002A80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219051" y="8238976"/>
            <a:ext cx="384870" cy="500360"/>
            <a:chOff x="0" y="0"/>
            <a:chExt cx="513160" cy="667147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513207" cy="667131"/>
            </a:xfrm>
            <a:custGeom>
              <a:avLst/>
              <a:gdLst/>
              <a:ahLst/>
              <a:cxnLst/>
              <a:rect l="l" t="t" r="r" b="b"/>
              <a:pathLst>
                <a:path w="513207" h="667131">
                  <a:moveTo>
                    <a:pt x="0" y="0"/>
                  </a:moveTo>
                  <a:lnTo>
                    <a:pt x="513207" y="0"/>
                  </a:lnTo>
                  <a:lnTo>
                    <a:pt x="513207" y="667131"/>
                  </a:lnTo>
                  <a:lnTo>
                    <a:pt x="0" y="667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58" r="9" b="-960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2181374" y="7831931"/>
            <a:ext cx="4626174" cy="4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99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Przeglądarka internetowa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81374" y="8258472"/>
            <a:ext cx="8681626" cy="130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Aplikacja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jest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również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dostępna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w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wersji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przeglądarkowej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stworzonej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głównie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celów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testowych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debugowania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Umożliwia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ona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programistom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pl-PL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testerom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szybkie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sprawdzanie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działania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funkcji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oraz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wprowadzanie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poprawek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bez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konieczności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uruchamiania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aplikacji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mobilnej</a:t>
            </a:r>
            <a:r>
              <a:rPr lang="en-US" sz="2000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31" name="Obraz 30" descr="Obraz zawierający tekst, zrzut ekranu, elektronika, design">
            <a:extLst>
              <a:ext uri="{FF2B5EF4-FFF2-40B4-BE49-F238E27FC236}">
                <a16:creationId xmlns:a16="http://schemas.microsoft.com/office/drawing/2014/main" id="{0ACD80B7-1990-61F9-B9B8-88157C492F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289" y="2254100"/>
            <a:ext cx="6362700" cy="636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390458"/>
            <a:ext cx="8277762" cy="67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Najważniejsze</a:t>
            </a:r>
            <a:r>
              <a:rPr lang="en-US" sz="4000" b="1" dirty="0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4000" b="1" dirty="0" err="1">
                <a:solidFill>
                  <a:srgbClr val="F2F5FA"/>
                </a:solidFill>
                <a:latin typeface="Arial Bold"/>
                <a:ea typeface="Arial Bold"/>
                <a:cs typeface="Arial Bold"/>
                <a:sym typeface="Arial Bold"/>
              </a:rPr>
              <a:t>funkcjonalności</a:t>
            </a:r>
            <a:endParaRPr lang="en-US" sz="4000" b="1" dirty="0">
              <a:solidFill>
                <a:srgbClr val="F2F5FA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22065" y="3496866"/>
            <a:ext cx="4343549" cy="51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25"/>
              </a:lnSpc>
            </a:pPr>
            <a:r>
              <a:rPr lang="en-US" sz="275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Przewodnik po uczelniach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146649"/>
            <a:ext cx="4873378" cy="714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5"/>
              </a:lnSpc>
            </a:pP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Kompleksowy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przewodnik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po </a:t>
            </a: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uczelniach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w </a:t>
            </a: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Łodzi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90816" y="3286125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519541" y="4451151"/>
            <a:ext cx="424160" cy="551409"/>
            <a:chOff x="0" y="0"/>
            <a:chExt cx="565547" cy="73521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35203"/>
            </a:xfrm>
            <a:custGeom>
              <a:avLst/>
              <a:gdLst/>
              <a:ahLst/>
              <a:cxnLst/>
              <a:rect l="l" t="t" r="r" b="b"/>
              <a:pathLst>
                <a:path w="565531" h="735203">
                  <a:moveTo>
                    <a:pt x="0" y="0"/>
                  </a:moveTo>
                  <a:lnTo>
                    <a:pt x="565531" y="0"/>
                  </a:lnTo>
                  <a:lnTo>
                    <a:pt x="565531" y="735203"/>
                  </a:lnTo>
                  <a:lnTo>
                    <a:pt x="0" y="735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31" r="-433" b="-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422237" y="3496866"/>
            <a:ext cx="4343698" cy="51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Kalkulator kosztów życia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2237" y="4146649"/>
            <a:ext cx="4873526" cy="151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Oszacuj swoje miesięczne wydatki dzięki naszemu poręcznemu kalkulatorowi.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290816" y="3286125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344001" y="4451151"/>
            <a:ext cx="424160" cy="551409"/>
            <a:chOff x="0" y="0"/>
            <a:chExt cx="565547" cy="735212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35203"/>
            </a:xfrm>
            <a:custGeom>
              <a:avLst/>
              <a:gdLst/>
              <a:ahLst/>
              <a:cxnLst/>
              <a:rect l="l" t="t" r="r" b="b"/>
              <a:pathLst>
                <a:path w="565531" h="735203">
                  <a:moveTo>
                    <a:pt x="0" y="0"/>
                  </a:moveTo>
                  <a:lnTo>
                    <a:pt x="565531" y="0"/>
                  </a:lnTo>
                  <a:lnTo>
                    <a:pt x="565531" y="735203"/>
                  </a:lnTo>
                  <a:lnTo>
                    <a:pt x="0" y="735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31" r="-433" b="-1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2422237" y="6562576"/>
            <a:ext cx="3544044" cy="51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75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Zniżki studenckie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2237" y="7212360"/>
            <a:ext cx="4873526" cy="151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187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Baza miejsc, w których możesz uzyskać zniżki studenckie.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90816" y="3286125"/>
            <a:ext cx="5706219" cy="5706219"/>
            <a:chOff x="0" y="0"/>
            <a:chExt cx="7608292" cy="760829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344001" y="7275611"/>
            <a:ext cx="424160" cy="551409"/>
            <a:chOff x="0" y="0"/>
            <a:chExt cx="565547" cy="735212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565531" cy="735203"/>
            </a:xfrm>
            <a:custGeom>
              <a:avLst/>
              <a:gdLst/>
              <a:ahLst/>
              <a:cxnLst/>
              <a:rect l="l" t="t" r="r" b="b"/>
              <a:pathLst>
                <a:path w="565531" h="735203">
                  <a:moveTo>
                    <a:pt x="0" y="0"/>
                  </a:moveTo>
                  <a:lnTo>
                    <a:pt x="565531" y="0"/>
                  </a:lnTo>
                  <a:lnTo>
                    <a:pt x="565531" y="735203"/>
                  </a:lnTo>
                  <a:lnTo>
                    <a:pt x="0" y="735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31" r="-433" b="-1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992238" y="6562576"/>
            <a:ext cx="4873376" cy="51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25"/>
              </a:lnSpc>
            </a:pPr>
            <a:r>
              <a:rPr lang="en-US" sz="275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Stypendia i życie studenckie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238" y="7212360"/>
            <a:ext cx="4873378" cy="108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5"/>
              </a:lnSpc>
            </a:pP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Znajdź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informacje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dostępnych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stypendiach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poznaj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tajniki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życia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87" dirty="0" err="1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studenckiego</a:t>
            </a:r>
            <a:r>
              <a:rPr lang="en-US" sz="2187" dirty="0">
                <a:solidFill>
                  <a:srgbClr val="EBEDF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6290816" y="3286125"/>
            <a:ext cx="5706219" cy="5706219"/>
            <a:chOff x="0" y="0"/>
            <a:chExt cx="7608292" cy="760829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7519541" y="7275611"/>
            <a:ext cx="424160" cy="551409"/>
            <a:chOff x="0" y="0"/>
            <a:chExt cx="565547" cy="735212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565531" cy="735203"/>
            </a:xfrm>
            <a:custGeom>
              <a:avLst/>
              <a:gdLst/>
              <a:ahLst/>
              <a:cxnLst/>
              <a:rect l="l" t="t" r="r" b="b"/>
              <a:pathLst>
                <a:path w="565531" h="735203">
                  <a:moveTo>
                    <a:pt x="0" y="0"/>
                  </a:moveTo>
                  <a:lnTo>
                    <a:pt x="565531" y="0"/>
                  </a:lnTo>
                  <a:lnTo>
                    <a:pt x="565531" y="735203"/>
                  </a:lnTo>
                  <a:lnTo>
                    <a:pt x="0" y="735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431" r="-433" b="-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" y="494556"/>
            <a:ext cx="18288000" cy="26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3500" b="1" dirty="0" err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Poglądowy</a:t>
            </a:r>
            <a:r>
              <a:rPr lang="en-US" sz="3500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 fragment - </a:t>
            </a:r>
            <a:r>
              <a:rPr lang="en-US" sz="3500" b="1" dirty="0" err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Przewodnik</a:t>
            </a:r>
            <a:r>
              <a:rPr lang="en-US" sz="3500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 po </a:t>
            </a:r>
            <a:r>
              <a:rPr lang="en-US" sz="3500" b="1" dirty="0" err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uczelniach</a:t>
            </a:r>
            <a:r>
              <a:rPr lang="en-US" sz="3500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 (</a:t>
            </a:r>
            <a:r>
              <a:rPr lang="en-US" sz="3500" b="1" dirty="0" err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projekt</a:t>
            </a:r>
            <a:r>
              <a:rPr lang="en-US" sz="3500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500" b="1" dirty="0" err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graficzny</a:t>
            </a:r>
            <a:r>
              <a:rPr lang="en-US" sz="3500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 i </a:t>
            </a:r>
            <a:r>
              <a:rPr lang="en-US" sz="3500" b="1" dirty="0" err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kod</a:t>
            </a:r>
            <a:r>
              <a:rPr lang="en-US" sz="3500" b="1" dirty="0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)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96044" y="1351534"/>
            <a:ext cx="8953956" cy="7711465"/>
            <a:chOff x="0" y="0"/>
            <a:chExt cx="11938608" cy="10281953"/>
          </a:xfrm>
        </p:grpSpPr>
        <p:sp>
          <p:nvSpPr>
            <p:cNvPr id="8" name="Freeform 8" descr="Obraz zawierający tekst, zrzut ekranu  Zawartość wygenerowana przez AI może być niepoprawna."/>
            <p:cNvSpPr/>
            <p:nvPr/>
          </p:nvSpPr>
          <p:spPr>
            <a:xfrm>
              <a:off x="0" y="0"/>
              <a:ext cx="11938635" cy="10281920"/>
            </a:xfrm>
            <a:custGeom>
              <a:avLst/>
              <a:gdLst/>
              <a:ahLst/>
              <a:cxnLst/>
              <a:rect l="l" t="t" r="r" b="b"/>
              <a:pathLst>
                <a:path w="11938635" h="10281920">
                  <a:moveTo>
                    <a:pt x="0" y="0"/>
                  </a:moveTo>
                  <a:lnTo>
                    <a:pt x="11938635" y="0"/>
                  </a:lnTo>
                  <a:lnTo>
                    <a:pt x="11938635" y="10281920"/>
                  </a:lnTo>
                  <a:lnTo>
                    <a:pt x="0" y="1028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73892" y="1321719"/>
            <a:ext cx="3685106" cy="7711465"/>
            <a:chOff x="0" y="0"/>
            <a:chExt cx="4913475" cy="10281953"/>
          </a:xfrm>
        </p:grpSpPr>
        <p:sp>
          <p:nvSpPr>
            <p:cNvPr id="10" name="Freeform 10" descr="Brak opisu."/>
            <p:cNvSpPr/>
            <p:nvPr/>
          </p:nvSpPr>
          <p:spPr>
            <a:xfrm>
              <a:off x="0" y="0"/>
              <a:ext cx="4913503" cy="10281920"/>
            </a:xfrm>
            <a:custGeom>
              <a:avLst/>
              <a:gdLst/>
              <a:ahLst/>
              <a:cxnLst/>
              <a:rect l="l" t="t" r="r" b="b"/>
              <a:pathLst>
                <a:path w="4913503" h="10281920">
                  <a:moveTo>
                    <a:pt x="0" y="0"/>
                  </a:moveTo>
                  <a:lnTo>
                    <a:pt x="4913503" y="0"/>
                  </a:lnTo>
                  <a:lnTo>
                    <a:pt x="4913503" y="10281920"/>
                  </a:lnTo>
                  <a:lnTo>
                    <a:pt x="0" y="1028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565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195687" y="1402940"/>
            <a:ext cx="3652656" cy="7562340"/>
            <a:chOff x="0" y="0"/>
            <a:chExt cx="4870208" cy="10083120"/>
          </a:xfrm>
        </p:grpSpPr>
        <p:sp>
          <p:nvSpPr>
            <p:cNvPr id="12" name="Freeform 12" descr="Brak opisu."/>
            <p:cNvSpPr/>
            <p:nvPr/>
          </p:nvSpPr>
          <p:spPr>
            <a:xfrm>
              <a:off x="0" y="0"/>
              <a:ext cx="4870196" cy="10083165"/>
            </a:xfrm>
            <a:custGeom>
              <a:avLst/>
              <a:gdLst/>
              <a:ahLst/>
              <a:cxnLst/>
              <a:rect l="l" t="t" r="r" b="b"/>
              <a:pathLst>
                <a:path w="4870196" h="10083165">
                  <a:moveTo>
                    <a:pt x="0" y="0"/>
                  </a:moveTo>
                  <a:lnTo>
                    <a:pt x="4870196" y="0"/>
                  </a:lnTo>
                  <a:lnTo>
                    <a:pt x="4870196" y="10083165"/>
                  </a:lnTo>
                  <a:lnTo>
                    <a:pt x="0" y="10083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678" r="-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1620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" y="494556"/>
            <a:ext cx="18288000" cy="26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3500" b="1">
                <a:solidFill>
                  <a:srgbClr val="EBEDF0"/>
                </a:solidFill>
                <a:latin typeface="Arial Bold"/>
                <a:ea typeface="Arial Bold"/>
                <a:cs typeface="Arial Bold"/>
                <a:sym typeface="Arial Bold"/>
              </a:rPr>
              <a:t>Poglądowy fragment - Stypendia (projekt graficzny i kod)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91346" y="2709000"/>
            <a:ext cx="9223195" cy="4716645"/>
            <a:chOff x="0" y="0"/>
            <a:chExt cx="12297593" cy="6288860"/>
          </a:xfrm>
        </p:grpSpPr>
        <p:sp>
          <p:nvSpPr>
            <p:cNvPr id="8" name="Freeform 8" descr="Obraz zawierający tekst, zrzut ekranu, Czcionka, design"/>
            <p:cNvSpPr/>
            <p:nvPr/>
          </p:nvSpPr>
          <p:spPr>
            <a:xfrm>
              <a:off x="0" y="0"/>
              <a:ext cx="12297537" cy="6288913"/>
            </a:xfrm>
            <a:custGeom>
              <a:avLst/>
              <a:gdLst/>
              <a:ahLst/>
              <a:cxnLst/>
              <a:rect l="l" t="t" r="r" b="b"/>
              <a:pathLst>
                <a:path w="12297537" h="6288913">
                  <a:moveTo>
                    <a:pt x="0" y="0"/>
                  </a:moveTo>
                  <a:lnTo>
                    <a:pt x="12297537" y="0"/>
                  </a:lnTo>
                  <a:lnTo>
                    <a:pt x="12297537" y="6288913"/>
                  </a:lnTo>
                  <a:lnTo>
                    <a:pt x="0" y="6288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383730" y="1764000"/>
            <a:ext cx="3535685" cy="7389685"/>
            <a:chOff x="0" y="0"/>
            <a:chExt cx="4714247" cy="9852913"/>
          </a:xfrm>
        </p:grpSpPr>
        <p:sp>
          <p:nvSpPr>
            <p:cNvPr id="10" name="Freeform 10" descr="Brak opisu."/>
            <p:cNvSpPr/>
            <p:nvPr/>
          </p:nvSpPr>
          <p:spPr>
            <a:xfrm>
              <a:off x="0" y="0"/>
              <a:ext cx="4714240" cy="9852914"/>
            </a:xfrm>
            <a:custGeom>
              <a:avLst/>
              <a:gdLst/>
              <a:ahLst/>
              <a:cxnLst/>
              <a:rect l="l" t="t" r="r" b="b"/>
              <a:pathLst>
                <a:path w="4714240" h="9852914">
                  <a:moveTo>
                    <a:pt x="0" y="0"/>
                  </a:moveTo>
                  <a:lnTo>
                    <a:pt x="4714240" y="0"/>
                  </a:lnTo>
                  <a:lnTo>
                    <a:pt x="4714240" y="9852914"/>
                  </a:lnTo>
                  <a:lnTo>
                    <a:pt x="0" y="9852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693" r="-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301796" y="1763999"/>
            <a:ext cx="3494858" cy="7301204"/>
            <a:chOff x="0" y="0"/>
            <a:chExt cx="4659810" cy="9734938"/>
          </a:xfrm>
        </p:grpSpPr>
        <p:sp>
          <p:nvSpPr>
            <p:cNvPr id="12" name="Freeform 12" descr="Obraz zawierający tekst, zrzut ekranu, Czcionka, design  Zawartość wygenerowana przez AI może być niepoprawna."/>
            <p:cNvSpPr/>
            <p:nvPr/>
          </p:nvSpPr>
          <p:spPr>
            <a:xfrm>
              <a:off x="0" y="0"/>
              <a:ext cx="4659757" cy="9734931"/>
            </a:xfrm>
            <a:custGeom>
              <a:avLst/>
              <a:gdLst/>
              <a:ahLst/>
              <a:cxnLst/>
              <a:rect l="l" t="t" r="r" b="b"/>
              <a:pathLst>
                <a:path w="4659757" h="9734931">
                  <a:moveTo>
                    <a:pt x="0" y="0"/>
                  </a:moveTo>
                  <a:lnTo>
                    <a:pt x="4659757" y="0"/>
                  </a:lnTo>
                  <a:lnTo>
                    <a:pt x="4659757" y="9734931"/>
                  </a:lnTo>
                  <a:lnTo>
                    <a:pt x="0" y="9734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737" r="-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975</Words>
  <Application>Microsoft Office PowerPoint</Application>
  <PresentationFormat>Niestandardowy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19" baseType="lpstr">
      <vt:lpstr>Arial Bold</vt:lpstr>
      <vt:lpstr>Arial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Zalety-Studiowania-w-Lodzi.pptx</dc:title>
  <cp:lastModifiedBy>Konrad Malinowski</cp:lastModifiedBy>
  <cp:revision>5</cp:revision>
  <dcterms:created xsi:type="dcterms:W3CDTF">2006-08-16T00:00:00Z</dcterms:created>
  <dcterms:modified xsi:type="dcterms:W3CDTF">2025-10-17T18:54:32Z</dcterms:modified>
  <dc:identifier>DAG2EhIeFqs</dc:identifier>
</cp:coreProperties>
</file>